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8"/>
  </p:notesMasterIdLst>
  <p:handoutMasterIdLst>
    <p:handoutMasterId r:id="rId49"/>
  </p:handoutMasterIdLst>
  <p:sldIdLst>
    <p:sldId id="1407" r:id="rId5"/>
    <p:sldId id="256" r:id="rId6"/>
    <p:sldId id="1302" r:id="rId7"/>
    <p:sldId id="1360" r:id="rId8"/>
    <p:sldId id="1410" r:id="rId9"/>
    <p:sldId id="1412" r:id="rId10"/>
    <p:sldId id="1398" r:id="rId11"/>
    <p:sldId id="1379" r:id="rId12"/>
    <p:sldId id="1305" r:id="rId13"/>
    <p:sldId id="1378" r:id="rId14"/>
    <p:sldId id="1393" r:id="rId15"/>
    <p:sldId id="1132" r:id="rId16"/>
    <p:sldId id="1385" r:id="rId17"/>
    <p:sldId id="1406" r:id="rId18"/>
    <p:sldId id="1421" r:id="rId19"/>
    <p:sldId id="1414" r:id="rId20"/>
    <p:sldId id="1415" r:id="rId21"/>
    <p:sldId id="1386" r:id="rId22"/>
    <p:sldId id="1136" r:id="rId23"/>
    <p:sldId id="1380" r:id="rId24"/>
    <p:sldId id="1370" r:id="rId25"/>
    <p:sldId id="1371" r:id="rId26"/>
    <p:sldId id="1423" r:id="rId27"/>
    <p:sldId id="1381" r:id="rId28"/>
    <p:sldId id="1411" r:id="rId29"/>
    <p:sldId id="1400" r:id="rId30"/>
    <p:sldId id="1422" r:id="rId31"/>
    <p:sldId id="1391" r:id="rId32"/>
    <p:sldId id="1413" r:id="rId33"/>
    <p:sldId id="1376" r:id="rId34"/>
    <p:sldId id="1382" r:id="rId35"/>
    <p:sldId id="1418" r:id="rId36"/>
    <p:sldId id="1416" r:id="rId37"/>
    <p:sldId id="1417" r:id="rId38"/>
    <p:sldId id="1395" r:id="rId39"/>
    <p:sldId id="1396" r:id="rId40"/>
    <p:sldId id="1397" r:id="rId41"/>
    <p:sldId id="1401" r:id="rId42"/>
    <p:sldId id="1405" r:id="rId43"/>
    <p:sldId id="1403" r:id="rId44"/>
    <p:sldId id="1419" r:id="rId45"/>
    <p:sldId id="1399" r:id="rId46"/>
    <p:sldId id="136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1656" y="16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D90A1-EEDC-4320-8D75-A728B1FBE2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B0CB6D-ACEF-4957-B652-87C457D8B4CF}">
      <dgm:prSet/>
      <dgm:spPr/>
      <dgm:t>
        <a:bodyPr/>
        <a:lstStyle/>
        <a:p>
          <a:r>
            <a:rPr lang="es-CO"/>
            <a:t>Las escuelas de Título I deben de usar los fondos apartados de Título I para apoyar la política Título I para la Involucración de los Padres y la Familia</a:t>
          </a:r>
        </a:p>
      </dgm:t>
    </dgm:pt>
    <dgm:pt modelId="{BB137EBF-845A-4F47-ACAF-ED7A90ACF00E}" type="parTrans" cxnId="{84AED937-CD19-43D0-8316-79D9B99E3975}">
      <dgm:prSet/>
      <dgm:spPr/>
      <dgm:t>
        <a:bodyPr/>
        <a:lstStyle/>
        <a:p>
          <a:endParaRPr lang="en-US"/>
        </a:p>
      </dgm:t>
    </dgm:pt>
    <dgm:pt modelId="{DF3DAC03-66D8-4C2E-BF54-5E512A7CDFA9}" type="sibTrans" cxnId="{84AED937-CD19-43D0-8316-79D9B99E3975}">
      <dgm:prSet/>
      <dgm:spPr/>
      <dgm:t>
        <a:bodyPr/>
        <a:lstStyle/>
        <a:p>
          <a:endParaRPr lang="en-US"/>
        </a:p>
      </dgm:t>
    </dgm:pt>
    <dgm:pt modelId="{AE5DA27A-399B-4F78-A265-4413CD20ABEC}">
      <dgm:prSet/>
      <dgm:spPr/>
      <dgm:t>
        <a:bodyPr/>
        <a:lstStyle/>
        <a:p>
          <a:r>
            <a:rPr lang="es-CO"/>
            <a:t>El presupuesto propuesto para las asignaciones de este año es: </a:t>
          </a:r>
          <a:r>
            <a:rPr lang="es-CO" i="1">
              <a:solidFill>
                <a:srgbClr val="FF0000"/>
              </a:solidFill>
              <a:highlight>
                <a:srgbClr val="FFFF00"/>
              </a:highlight>
            </a:rPr>
            <a:t>(insert school’s 7E046 expenditures here and explain how the funds support parent engagement resulting in improved student achievement)</a:t>
          </a:r>
        </a:p>
      </dgm:t>
    </dgm:pt>
    <dgm:pt modelId="{BFC5488A-3E35-4D3D-873B-C47189B1CD9D}" type="parTrans" cxnId="{E73665EC-C67E-4688-A837-70DA7FA6A979}">
      <dgm:prSet/>
      <dgm:spPr/>
      <dgm:t>
        <a:bodyPr/>
        <a:lstStyle/>
        <a:p>
          <a:endParaRPr lang="en-US"/>
        </a:p>
      </dgm:t>
    </dgm:pt>
    <dgm:pt modelId="{CCA68C6A-4669-4860-B0DE-BE61D5801F28}" type="sibTrans" cxnId="{E73665EC-C67E-4688-A837-70DA7FA6A979}">
      <dgm:prSet/>
      <dgm:spPr/>
      <dgm:t>
        <a:bodyPr/>
        <a:lstStyle/>
        <a:p>
          <a:endParaRPr lang="en-US"/>
        </a:p>
      </dgm:t>
    </dgm:pt>
    <dgm:pt modelId="{FB28174F-76AF-447C-BF88-41C0A5558CC3}" type="pres">
      <dgm:prSet presAssocID="{928D90A1-EEDC-4320-8D75-A728B1FBE2DD}" presName="root" presStyleCnt="0">
        <dgm:presLayoutVars>
          <dgm:dir/>
          <dgm:resizeHandles val="exact"/>
        </dgm:presLayoutVars>
      </dgm:prSet>
      <dgm:spPr/>
    </dgm:pt>
    <dgm:pt modelId="{8CEEBF17-6ED8-4812-8EE2-F756E8696DB5}" type="pres">
      <dgm:prSet presAssocID="{62B0CB6D-ACEF-4957-B652-87C457D8B4CF}" presName="compNode" presStyleCnt="0"/>
      <dgm:spPr/>
    </dgm:pt>
    <dgm:pt modelId="{0AD42586-A8F3-4A09-989B-000EAB8E13F2}" type="pres">
      <dgm:prSet presAssocID="{62B0CB6D-ACEF-4957-B652-87C457D8B4CF}" presName="bgRect" presStyleLbl="bgShp" presStyleIdx="0" presStyleCnt="2"/>
      <dgm:spPr/>
    </dgm:pt>
    <dgm:pt modelId="{F4F9C5FB-25CD-4D44-98CC-321E61520DA4}" type="pres">
      <dgm:prSet presAssocID="{62B0CB6D-ACEF-4957-B652-87C457D8B4CF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1664E88-9D58-4691-A809-914B905D9561}" type="pres">
      <dgm:prSet presAssocID="{62B0CB6D-ACEF-4957-B652-87C457D8B4CF}" presName="spaceRect" presStyleCnt="0"/>
      <dgm:spPr/>
    </dgm:pt>
    <dgm:pt modelId="{B03A0A14-D8A1-46EF-8B4D-CB3DB759560D}" type="pres">
      <dgm:prSet presAssocID="{62B0CB6D-ACEF-4957-B652-87C457D8B4CF}" presName="parTx" presStyleLbl="revTx" presStyleIdx="0" presStyleCnt="2">
        <dgm:presLayoutVars>
          <dgm:chMax val="0"/>
          <dgm:chPref val="0"/>
        </dgm:presLayoutVars>
      </dgm:prSet>
      <dgm:spPr/>
    </dgm:pt>
    <dgm:pt modelId="{A927AF3C-8020-4E77-A77D-3B541330141F}" type="pres">
      <dgm:prSet presAssocID="{DF3DAC03-66D8-4C2E-BF54-5E512A7CDFA9}" presName="sibTrans" presStyleCnt="0"/>
      <dgm:spPr/>
    </dgm:pt>
    <dgm:pt modelId="{BB7491D3-2A5B-4646-AFB1-A7E8AE73645D}" type="pres">
      <dgm:prSet presAssocID="{AE5DA27A-399B-4F78-A265-4413CD20ABEC}" presName="compNode" presStyleCnt="0"/>
      <dgm:spPr/>
    </dgm:pt>
    <dgm:pt modelId="{B06CB2D6-D20B-4321-97B0-3885210995A9}" type="pres">
      <dgm:prSet presAssocID="{AE5DA27A-399B-4F78-A265-4413CD20ABEC}" presName="bgRect" presStyleLbl="bgShp" presStyleIdx="1" presStyleCnt="2" custScaleY="146003"/>
      <dgm:spPr/>
    </dgm:pt>
    <dgm:pt modelId="{F61905FF-CFD8-44BA-8376-8D62CEC54436}" type="pres">
      <dgm:prSet presAssocID="{AE5DA27A-399B-4F78-A265-4413CD20ABEC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7654B98-99B7-436C-A688-D3225D1A273D}" type="pres">
      <dgm:prSet presAssocID="{AE5DA27A-399B-4F78-A265-4413CD20ABEC}" presName="spaceRect" presStyleCnt="0"/>
      <dgm:spPr/>
    </dgm:pt>
    <dgm:pt modelId="{A660479A-D9FB-4AE4-A07C-FD999FF94546}" type="pres">
      <dgm:prSet presAssocID="{AE5DA27A-399B-4F78-A265-4413CD20ABE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4AED937-CD19-43D0-8316-79D9B99E3975}" srcId="{928D90A1-EEDC-4320-8D75-A728B1FBE2DD}" destId="{62B0CB6D-ACEF-4957-B652-87C457D8B4CF}" srcOrd="0" destOrd="0" parTransId="{BB137EBF-845A-4F47-ACAF-ED7A90ACF00E}" sibTransId="{DF3DAC03-66D8-4C2E-BF54-5E512A7CDFA9}"/>
    <dgm:cxn modelId="{77238858-B45B-41E3-8492-B5C36900DDA4}" type="presOf" srcId="{62B0CB6D-ACEF-4957-B652-87C457D8B4CF}" destId="{B03A0A14-D8A1-46EF-8B4D-CB3DB759560D}" srcOrd="0" destOrd="0" presId="urn:microsoft.com/office/officeart/2018/2/layout/IconVerticalSolidList"/>
    <dgm:cxn modelId="{7B0ABB66-E01D-4CDA-B2C6-C548F348BB6E}" type="presOf" srcId="{928D90A1-EEDC-4320-8D75-A728B1FBE2DD}" destId="{FB28174F-76AF-447C-BF88-41C0A5558CC3}" srcOrd="0" destOrd="0" presId="urn:microsoft.com/office/officeart/2018/2/layout/IconVerticalSolidList"/>
    <dgm:cxn modelId="{D97717CA-D34D-4FB4-A113-5D88921232DD}" type="presOf" srcId="{AE5DA27A-399B-4F78-A265-4413CD20ABEC}" destId="{A660479A-D9FB-4AE4-A07C-FD999FF94546}" srcOrd="0" destOrd="0" presId="urn:microsoft.com/office/officeart/2018/2/layout/IconVerticalSolidList"/>
    <dgm:cxn modelId="{E73665EC-C67E-4688-A837-70DA7FA6A979}" srcId="{928D90A1-EEDC-4320-8D75-A728B1FBE2DD}" destId="{AE5DA27A-399B-4F78-A265-4413CD20ABEC}" srcOrd="1" destOrd="0" parTransId="{BFC5488A-3E35-4D3D-873B-C47189B1CD9D}" sibTransId="{CCA68C6A-4669-4860-B0DE-BE61D5801F28}"/>
    <dgm:cxn modelId="{0455C818-B775-4B00-8625-5EC34A39FFEE}" type="presParOf" srcId="{FB28174F-76AF-447C-BF88-41C0A5558CC3}" destId="{8CEEBF17-6ED8-4812-8EE2-F756E8696DB5}" srcOrd="0" destOrd="0" presId="urn:microsoft.com/office/officeart/2018/2/layout/IconVerticalSolidList"/>
    <dgm:cxn modelId="{7FF45FCD-F701-48A1-9B9B-E2880AA4E657}" type="presParOf" srcId="{8CEEBF17-6ED8-4812-8EE2-F756E8696DB5}" destId="{0AD42586-A8F3-4A09-989B-000EAB8E13F2}" srcOrd="0" destOrd="0" presId="urn:microsoft.com/office/officeart/2018/2/layout/IconVerticalSolidList"/>
    <dgm:cxn modelId="{60AEB6DE-7B77-425D-92E5-7E49B55E4AD7}" type="presParOf" srcId="{8CEEBF17-6ED8-4812-8EE2-F756E8696DB5}" destId="{F4F9C5FB-25CD-4D44-98CC-321E61520DA4}" srcOrd="1" destOrd="0" presId="urn:microsoft.com/office/officeart/2018/2/layout/IconVerticalSolidList"/>
    <dgm:cxn modelId="{1D13AC08-E71E-42E7-98CF-3F65722AEBD2}" type="presParOf" srcId="{8CEEBF17-6ED8-4812-8EE2-F756E8696DB5}" destId="{B1664E88-9D58-4691-A809-914B905D9561}" srcOrd="2" destOrd="0" presId="urn:microsoft.com/office/officeart/2018/2/layout/IconVerticalSolidList"/>
    <dgm:cxn modelId="{8AD48D82-7D5E-4FE1-AB19-2E589D6ACCF1}" type="presParOf" srcId="{8CEEBF17-6ED8-4812-8EE2-F756E8696DB5}" destId="{B03A0A14-D8A1-46EF-8B4D-CB3DB759560D}" srcOrd="3" destOrd="0" presId="urn:microsoft.com/office/officeart/2018/2/layout/IconVerticalSolidList"/>
    <dgm:cxn modelId="{22C4CE99-BD36-4711-ABC9-161029AA603A}" type="presParOf" srcId="{FB28174F-76AF-447C-BF88-41C0A5558CC3}" destId="{A927AF3C-8020-4E77-A77D-3B541330141F}" srcOrd="1" destOrd="0" presId="urn:microsoft.com/office/officeart/2018/2/layout/IconVerticalSolidList"/>
    <dgm:cxn modelId="{10FA729E-0DE0-4FC4-B9CC-A56351A456B8}" type="presParOf" srcId="{FB28174F-76AF-447C-BF88-41C0A5558CC3}" destId="{BB7491D3-2A5B-4646-AFB1-A7E8AE73645D}" srcOrd="2" destOrd="0" presId="urn:microsoft.com/office/officeart/2018/2/layout/IconVerticalSolidList"/>
    <dgm:cxn modelId="{9BC28E7B-87A3-4027-8DFB-9D19F69E1A6C}" type="presParOf" srcId="{BB7491D3-2A5B-4646-AFB1-A7E8AE73645D}" destId="{B06CB2D6-D20B-4321-97B0-3885210995A9}" srcOrd="0" destOrd="0" presId="urn:microsoft.com/office/officeart/2018/2/layout/IconVerticalSolidList"/>
    <dgm:cxn modelId="{B57EDF40-775A-46C4-A98E-DB0BB16317BB}" type="presParOf" srcId="{BB7491D3-2A5B-4646-AFB1-A7E8AE73645D}" destId="{F61905FF-CFD8-44BA-8376-8D62CEC54436}" srcOrd="1" destOrd="0" presId="urn:microsoft.com/office/officeart/2018/2/layout/IconVerticalSolidList"/>
    <dgm:cxn modelId="{801E262A-FDC9-498B-BF42-92B58818996B}" type="presParOf" srcId="{BB7491D3-2A5B-4646-AFB1-A7E8AE73645D}" destId="{07654B98-99B7-436C-A688-D3225D1A273D}" srcOrd="2" destOrd="0" presId="urn:microsoft.com/office/officeart/2018/2/layout/IconVerticalSolidList"/>
    <dgm:cxn modelId="{5BDA05F4-1F8B-413D-B6BB-B674867AD628}" type="presParOf" srcId="{BB7491D3-2A5B-4646-AFB1-A7E8AE73645D}" destId="{A660479A-D9FB-4AE4-A07C-FD999FF945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42586-A8F3-4A09-989B-000EAB8E13F2}">
      <dsp:nvSpPr>
        <dsp:cNvPr id="0" name=""/>
        <dsp:cNvSpPr/>
      </dsp:nvSpPr>
      <dsp:spPr>
        <a:xfrm>
          <a:off x="0" y="490725"/>
          <a:ext cx="4435656" cy="1574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9C5FB-25CD-4D44-98CC-321E61520DA4}">
      <dsp:nvSpPr>
        <dsp:cNvPr id="0" name=""/>
        <dsp:cNvSpPr/>
      </dsp:nvSpPr>
      <dsp:spPr>
        <a:xfrm>
          <a:off x="476315" y="845010"/>
          <a:ext cx="866028" cy="8660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A0A14-D8A1-46EF-8B4D-CB3DB759560D}">
      <dsp:nvSpPr>
        <dsp:cNvPr id="0" name=""/>
        <dsp:cNvSpPr/>
      </dsp:nvSpPr>
      <dsp:spPr>
        <a:xfrm>
          <a:off x="1818659" y="490725"/>
          <a:ext cx="2616996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Las escuelas de Título I deben de usar los fondos apartados de Título I para apoyar la política Título I para la Involucración de los Padres y la Familia</a:t>
          </a:r>
        </a:p>
      </dsp:txBody>
      <dsp:txXfrm>
        <a:off x="1818659" y="490725"/>
        <a:ext cx="2616996" cy="1574597"/>
      </dsp:txXfrm>
    </dsp:sp>
    <dsp:sp modelId="{B06CB2D6-D20B-4321-97B0-3885210995A9}">
      <dsp:nvSpPr>
        <dsp:cNvPr id="0" name=""/>
        <dsp:cNvSpPr/>
      </dsp:nvSpPr>
      <dsp:spPr>
        <a:xfrm>
          <a:off x="0" y="2458972"/>
          <a:ext cx="4435656" cy="22989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905FF-CFD8-44BA-8376-8D62CEC54436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0479A-D9FB-4AE4-A07C-FD999FF94546}">
      <dsp:nvSpPr>
        <dsp:cNvPr id="0" name=""/>
        <dsp:cNvSpPr/>
      </dsp:nvSpPr>
      <dsp:spPr>
        <a:xfrm>
          <a:off x="1818659" y="2821153"/>
          <a:ext cx="2616996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El presupuesto propuesto para las asignaciones de este año es: </a:t>
          </a:r>
          <a:r>
            <a:rPr lang="es-CO" sz="1500" i="1" kern="1200">
              <a:solidFill>
                <a:srgbClr val="FF0000"/>
              </a:solidFill>
              <a:highlight>
                <a:srgbClr val="FFFF00"/>
              </a:highlight>
            </a:rPr>
            <a:t>(insert school’s 7E046 expenditures here and explain how the funds support parent engagement resulting in improved student achievement)</a:t>
          </a:r>
        </a:p>
      </dsp:txBody>
      <dsp:txXfrm>
        <a:off x="1818659" y="2821153"/>
        <a:ext cx="2616996" cy="157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10/16/20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10/16/20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22FEED5-5924-4274-8FA4-CCC0D4E925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99A7EB24-ACF1-497E-9EDB-742041A3FE85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5E42194-CE19-4440-B482-CE54C09BC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A60673A-9C6C-47D6-BCF9-806CB8F04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5952FC7-4BB3-466B-BE70-AECD938AB8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292CF8E1-A0C0-4C3F-967D-F2BA694AD203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B910061-9233-46FF-8B45-9A293CF49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3280DB5-5C7C-4A96-B3F5-7C17A74CB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5952FC7-4BB3-466B-BE70-AECD938AB8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49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CF8E1-A0C0-4C3F-967D-F2BA694AD20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9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B910061-9233-46FF-8B45-9A293CF49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3280DB5-5C7C-4A96-B3F5-7C17A74CB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1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E445183-EDD3-4BC9-A0DB-991A64B107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7788E004-B6C4-4FD3-956A-E104D3FC47C4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D475019-E83A-45E8-90C2-AD04DACAE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3A54C4B-BA65-43B1-A3C0-2C866BE85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9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80ECC66-0414-499F-904E-11CF79395B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49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77E0B-5642-4688-9A85-CF56D6EE0F8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9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6EC61E4-D645-4FCF-A05F-63B0B4C6E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D3D7B64-63CC-44CA-A897-41555A255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policy describes how the school will carry out the parent and family engagement requirements in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Every Student Succeeds Act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Title I, Part A, Section 1116.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policy must be agreed on by parents. </a:t>
            </a:r>
          </a:p>
          <a:p>
            <a:pPr eaLnBrk="1" hangingPunct="1"/>
            <a:endParaRPr lang="en-US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4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EC94A1B-7A4B-43BD-90C7-99E13A14FA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C8056AEF-C244-4062-8238-EC7B4119ABE8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71A690F-B305-4D0C-B60C-CD54125C1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03B274E-6F3B-4B14-AA44-91F45B655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 b="1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9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786B83B-E228-422A-B5EF-5EC4C7C72B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FCE3E7F-AEEA-4D08-B9F8-DEC11DBEE08B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6C6B1F4-0F73-4182-8DA1-47B0B6213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7266935-2B66-4083-BD9D-8176DB0A7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52EABA6-1897-4D07-AB40-DA7F4298EA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3E90DEB5-B053-4AE5-8BA2-10C761D9F607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061B45A-D7AB-4BE9-8DC4-011C53429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29CD38D-0F3B-4D86-9FE2-E8595C815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0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52EABA6-1897-4D07-AB40-DA7F4298EA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3E90DEB5-B053-4AE5-8BA2-10C761D9F607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061B45A-D7AB-4BE9-8DC4-011C53429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29CD38D-0F3B-4D86-9FE2-E8595C815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69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786B83B-E228-422A-B5EF-5EC4C7C72B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FCE3E7F-AEEA-4D08-B9F8-DEC11DBEE08B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6C6B1F4-0F73-4182-8DA1-47B0B6213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7266935-2B66-4083-BD9D-8176DB0A7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5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F03D37C-39AF-4115-9A95-CC0CEA9BBF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C92F067C-A219-4F03-B91A-B86C3DE47AE7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BD56B81-FD13-4D8A-B7B7-089337880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EE368DE-9B2E-4223-BB38-5C2748F6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3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C360789-16B3-45CC-8F82-98A7221DD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25479D6-534A-4E53-8675-31AA0148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Poverty ranking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free- or reduced-price meal applications and/or CalWORKS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CF2924C-EC2B-47F2-9B43-27FEE03AB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70DB43-8A78-4D73-B139-005EF2FABB40}" type="slidenum">
              <a:rPr lang="en-US" altLang="en-US" b="0">
                <a:latin typeface="Times New Roman" panose="02020603050405020304" pitchFamily="18" charset="0"/>
              </a:rPr>
              <a:pPr/>
              <a:t>5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D510482-400B-449C-BDD8-F83BC7A56E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9628DB9C-7931-43C9-BB41-69FAFEC3C2DE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37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2B5FD1D-44FF-4AE3-94DC-F7C7816FA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C7ED9D6-DFB8-407A-A075-23EE30AB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43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302F3D6-E28C-4B42-B9E5-BAAC8F486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14E2CC57-318A-4098-A7F5-F0CFDEA6B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 points are based on the California School Dashboard (available at caschooldashboard.org).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79B22624-332A-4D36-929F-4C3E589D4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D21DA2F-8953-47D3-8C63-8165C3E23409}" type="slidenum">
              <a:rPr lang="en-US" altLang="en-US" b="0">
                <a:latin typeface="Times New Roman" panose="02020603050405020304" pitchFamily="18" charset="0"/>
              </a:rPr>
              <a:pPr/>
              <a:t>39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22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1A8B585-31AD-4168-A793-674605BEF1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FEA1CCA1-C993-446B-BC75-9CB54D6B6251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40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FCE9552-E314-4E06-A2CC-2BDBCF09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9FC094D-9469-464C-A328-3A8718CA6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74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4FEDBD4-D6B3-49BB-9233-9D3E5C9FD5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0AC89012-1096-41A1-9C43-437FA44F7F0F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43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DEA8A77-653A-467C-9CE2-7E2CC894D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76757A3-CC46-4C2A-A814-6A4AD3F79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2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90295ED-59AF-43A1-9445-F5ED38C413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E1D3EC4-0D36-455A-B153-BDD198E784CB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1F64E9-2847-45D1-BA30-076D66291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F73C1F0-646D-4720-BBD1-8D81F389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0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2630D74-F519-4CC9-ADE2-EAFB9767B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D822C82-C5C6-40B2-BD68-6138C100E38D}" type="slidenum">
              <a:rPr lang="en-US" altLang="en-US" b="0">
                <a:latin typeface="Times New Roman" panose="02020603050405020304" pitchFamily="18" charset="0"/>
              </a:rPr>
              <a:pPr/>
              <a:t>12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857B62A-AE91-4CF8-AFD1-BD61ACEB2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6A39A4-F02B-4C99-8147-95A51B0B5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6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C0B6E7F-C1DF-47FA-96C9-CA26BB4B7A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8088"/>
            <a:ext cx="3036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46533" rIns="93062" bIns="46533" anchor="b"/>
          <a:lstStyle>
            <a:lvl1pPr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87A178E3-2D59-4268-9D70-3648AADFE935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6D02B1B-CA71-4322-AAD9-AB79FA56E6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561400E-D3A7-48DA-8814-402F3B574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9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41492F0-A0FA-401D-868D-15EF5AA1D5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8088"/>
            <a:ext cx="3036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2" tIns="46533" rIns="93062" bIns="46533" anchor="b"/>
          <a:lstStyle>
            <a:lvl1pPr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1863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B714CEDD-43AF-49F7-BCD1-BFC8E26E402B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6594951-BF71-4AE2-89D5-11DD18BF1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C9AB8D4-A42D-469B-A593-DA6210C98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6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3AC0CC6-048C-4158-BA9E-38CEDBCF0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A9084AA-A016-45F2-8490-DD839DAFD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</a:rPr>
              <a:t>NOTE:  SSC must receive advice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from appropriate school advisory committees </a:t>
            </a:r>
            <a:r>
              <a:rPr lang="en-US" altLang="en-US" b="1">
                <a:latin typeface="Times New Roman" panose="02020603050405020304" pitchFamily="18" charset="0"/>
              </a:rPr>
              <a:t>when developing the SPSA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The SPSA must be reviewed and certified by appropriate school advisory committees. 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C12ADED-9452-42C2-B9AC-FCD15240D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B9D73D6-C489-4FF3-A110-73CD55D3E0DF}" type="slidenum">
              <a:rPr lang="en-US" altLang="en-US" b="0">
                <a:latin typeface="Times New Roman" panose="02020603050405020304" pitchFamily="18" charset="0"/>
              </a:rPr>
              <a:pPr/>
              <a:t>17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5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67A19BA-985E-4E64-9D67-3F786A778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502CFCA-08CB-4F2F-BB92-117E56146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NOTE:  Goals of the LCAP Federal Addendum (LEA Plan) are embedded in the SPSA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9FACF3D-3E12-4F7E-919F-0CA1DC052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17A1098-71C5-439E-87B4-60D7535DADCF}" type="slidenum">
              <a:rPr lang="en-US" altLang="en-US" b="0">
                <a:latin typeface="Times New Roman" panose="02020603050405020304" pitchFamily="18" charset="0"/>
              </a:rPr>
              <a:pPr/>
              <a:t>18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6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38F7538-24CE-4B27-8925-BA44D0679E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 anchor="b"/>
          <a:lstStyle>
            <a:lvl1pPr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9325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B8FC8748-97B5-4A2C-890D-7EDD4E2D7A21}" type="slidenum">
              <a:rPr lang="en-US" altLang="en-US" sz="1300" b="0">
                <a:latin typeface="Times New Roman" panose="02020603050405020304" pitchFamily="18" charset="0"/>
              </a:rPr>
              <a:pPr algn="r" eaLnBrk="1" hangingPunct="1"/>
              <a:t>20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61B8646-70BB-4E9D-845F-62D897544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8200" cy="348615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CCFB3B1-98A5-44D6-ADE7-F50EDEFD4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4" rIns="94827" bIns="47414"/>
          <a:lstStyle/>
          <a:p>
            <a:pPr eaLnBrk="1" hangingPunct="1"/>
            <a:endParaRPr lang="es-MX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3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69EC517-9837-4149-85BA-C2DA297DABBF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E5C0-675B-4015-B5CB-B8FBDF0CB71A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B1E1-0759-4729-BDD7-2852928D01C1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4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130D-4936-4926-89EE-8DFA6F90F5D2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4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6D6E-D9AB-4976-9281-4F39F66873BC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BFDC-28B6-408E-8CEE-251F89A439A3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4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EF4F-5645-4DEA-A422-068CAF833139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6271-CDAB-4C88-A70D-DFC8881F7F00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F117-A56B-4076-B4A6-0D319BD7FC69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562C14-1C96-4E71-9711-03BCD1302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BFEB-AAF9-4D97-AA1C-527C0D874662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8E5FC2-5892-4DDB-AF9F-B3FAC6BA54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9CBB4-80E3-4367-8469-57A9F274E7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690D300-EC42-4735-B65E-301FED6BFD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Chief of Special Education, Equity and Access</a:t>
            </a:r>
          </a:p>
        </p:txBody>
      </p:sp>
    </p:spTree>
    <p:extLst>
      <p:ext uri="{BB962C8B-B14F-4D97-AF65-F5344CB8AC3E}">
        <p14:creationId xmlns:p14="http://schemas.microsoft.com/office/powerpoint/2010/main" val="243526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5B81-F196-4925-BB34-76CAFB4F707F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8D6B-8E39-4B8E-8790-AED7E0413722}" type="datetime1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853C-741D-4414-B574-AFCD8F8E08CF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3065-73C0-481B-9D30-64C772827209}" type="datetime1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E0C2-4DF1-4651-AB3C-F87DC3448F82}" type="datetime1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F3AC-9453-44B9-AFA1-8AFAABF19EF8}" type="datetime1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E608-BD74-4DA2-AD45-CDF2F4F95D0C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33E-EA63-465C-ADE3-2A7069D1891D}" type="datetime1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Chief of Special Education, Equity and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5CC35C-5FAC-4E7A-9F6F-EE6DF285B1FB}" type="datetime1">
              <a:rPr lang="en-US" smtClean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Office of the Chief of Special Education, Equity and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ausd.net/webcenter/portal/wccdoc?dDocName=13390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y.lausd.net/webcenter/portal/wccdoc?dDocName=1362119" TargetMode="External"/><Relationship Id="rId4" Type="http://schemas.openxmlformats.org/officeDocument/2006/relationships/hyperlink" Target="https://achieve.lausd.net/Page/375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fuT2MoLpgQ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servationbytes.com/2018/07/13/biodiversity-is-everyones-responsibility/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id="{8ECBC10A-0480-4D4A-9051-8C620493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40514"/>
            <a:ext cx="6553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I, Part A, Section 1116 (c) Program Overview for SWP</a:t>
            </a:r>
            <a:endParaRPr lang="en-US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35" name="Group 63">
            <a:extLst>
              <a:ext uri="{FF2B5EF4-FFF2-40B4-BE49-F238E27FC236}">
                <a16:creationId xmlns:a16="http://schemas.microsoft.com/office/drawing/2014/main" id="{0F00639A-63D7-4D0F-BA3F-F6B13A788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35503"/>
              </p:ext>
            </p:extLst>
          </p:nvPr>
        </p:nvGraphicFramePr>
        <p:xfrm>
          <a:off x="609600" y="1612344"/>
          <a:ext cx="8000998" cy="4636057"/>
        </p:xfrm>
        <a:graphic>
          <a:graphicData uri="http://schemas.openxmlformats.org/drawingml/2006/table">
            <a:tbl>
              <a:tblPr/>
              <a:tblGrid>
                <a:gridCol w="69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Slide #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References/Documents/Materials for Annual Title I Meeting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Slide #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References/Documents/Materials for Annual Title I Meeting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Provide and share the school’s 2020-2021 Title I ranking (the percentage that generated the current year Title I allocation) and the 2020-2021 Title I allocation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24, 25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Review copy of the District’s and school’s Parent and Family Engagement Policy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Show audience how they can access a pdf copy of the school’s SPSA from the District’s school page profile. (if you do not know how to locate the pdf, please contact your LD Title I Coordinator)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Insert and discuss the school’s  2020-2021 Parent and Family Engagement (7E046) budget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Introduce or prepare a slide of SSC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Explain that the Consolidated Application (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ConApp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a school district document that allows state and federal funds to flow from CDE to school districts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Policy Bulletin 6745.2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 </a:t>
                      </a:r>
                      <a:r>
                        <a:rPr kumimoji="0" lang="en-US" sz="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Guidelines for the Required English Learner Advisory Committee and School Site Council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highlight>
                          <a:srgbClr val="FF00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parent and family engagement activities planned for the school year (e.g., Math Night, Back to School Night, Open House, SSC meetings, parent workshops, etc.)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821756"/>
                  </a:ext>
                </a:extLst>
              </a:tr>
              <a:tr h="58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SPSA—The Cycle of Continuous Improvement In the Development of the SPSA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Insert and discuss the school’s  2020-2021 Targeted Student Population budget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List school’s  2020-2021 Title I [7S046]  (May use budget summary from SPSA)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Introduce or prepare a slide of paraprofessionals and indicate content focus and/or grade level support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688975" algn="l"/>
                        </a:tabLst>
                        <a:defRPr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68598" marR="68598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Schoolwide Program School Letter at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https://achieve.lausd.net/Page/3757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Personalization slide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 and discuss the school’s academic and other relevant data.\ for 2020-2021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Link to a 90 second CA Dashboard video prepared for CDE.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Identify if school is a CSI, ATSI, TSI School</a:t>
                      </a:r>
                    </a:p>
                  </a:txBody>
                  <a:tcPr marL="68598" marR="68598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64" name="Text Box 46">
            <a:extLst>
              <a:ext uri="{FF2B5EF4-FFF2-40B4-BE49-F238E27FC236}">
                <a16:creationId xmlns:a16="http://schemas.microsoft.com/office/drawing/2014/main" id="{14BA5294-71F1-43FF-A0D0-64676CA4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6259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chart below provides a slide number and the corresponding </a:t>
            </a:r>
            <a:r>
              <a:rPr lang="en-US" alt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or suggestions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additional resources to be utilized at the Annual Title I meeting or throughout the academic year as topics at School Site Council (SSC) meetings. 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Memorandum 6750.3 </a:t>
            </a:r>
            <a:r>
              <a:rPr lang="en-US" alt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Notification of Federal Title I Parent Involvement Mandates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slide is for presenter’s use only and should be deleted prior to presentation.</a:t>
            </a:r>
          </a:p>
        </p:txBody>
      </p:sp>
      <p:sp>
        <p:nvSpPr>
          <p:cNvPr id="5165" name="Slide Number Placeholder 1">
            <a:extLst>
              <a:ext uri="{FF2B5EF4-FFF2-40B4-BE49-F238E27FC236}">
                <a16:creationId xmlns:a16="http://schemas.microsoft.com/office/drawing/2014/main" id="{998C83A9-20AB-4D7B-BF0D-2D46670E0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3485B4C-2817-4F27-A2DF-73C97C33D14E}" type="slidenum">
              <a:rPr lang="en-US" altLang="en-US" b="0">
                <a:latin typeface="Arial" panose="020B0604020202020204" pitchFamily="34" charset="0"/>
              </a:rPr>
              <a:pPr/>
              <a:t>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8A7B4-3615-4A43-AD52-A1999269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38086"/>
            <a:ext cx="5104667" cy="279400"/>
          </a:xfrm>
        </p:spPr>
        <p:txBody>
          <a:bodyPr/>
          <a:lstStyle/>
          <a:p>
            <a:r>
              <a:rPr lang="en-US" dirty="0"/>
              <a:t>Office of the Chief of Special Education, Equity and Access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">
            <a:extLst>
              <a:ext uri="{FF2B5EF4-FFF2-40B4-BE49-F238E27FC236}">
                <a16:creationId xmlns:a16="http://schemas.microsoft.com/office/drawing/2014/main" id="{D8892D57-B441-42A4-B654-60C7B78D606D}"/>
              </a:ext>
            </a:extLst>
          </p:cNvPr>
          <p:cNvGrpSpPr>
            <a:grpSpLocks/>
          </p:cNvGrpSpPr>
          <p:nvPr/>
        </p:nvGrpSpPr>
        <p:grpSpPr bwMode="auto">
          <a:xfrm>
            <a:off x="3400120" y="970910"/>
            <a:ext cx="2858244" cy="4973345"/>
            <a:chOff x="2112" y="1104"/>
            <a:chExt cx="1500" cy="2592"/>
          </a:xfrm>
        </p:grpSpPr>
        <p:pic>
          <p:nvPicPr>
            <p:cNvPr id="17413" name="Picture 6" descr="brochurecover2lr">
              <a:extLst>
                <a:ext uri="{FF2B5EF4-FFF2-40B4-BE49-F238E27FC236}">
                  <a16:creationId xmlns:a16="http://schemas.microsoft.com/office/drawing/2014/main" id="{1F77D7CA-ABF6-4ED9-B4C3-8F647763F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5" b="14444"/>
            <a:stretch>
              <a:fillRect/>
            </a:stretch>
          </p:blipFill>
          <p:spPr bwMode="auto">
            <a:xfrm>
              <a:off x="2112" y="1104"/>
              <a:ext cx="1500" cy="2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Rectangle 7">
              <a:extLst>
                <a:ext uri="{FF2B5EF4-FFF2-40B4-BE49-F238E27FC236}">
                  <a16:creationId xmlns:a16="http://schemas.microsoft.com/office/drawing/2014/main" id="{0E91415D-2822-4299-A135-388AED836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23"/>
              <a:ext cx="1488" cy="1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00" i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401" i="1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626" i="1" dirty="0">
                  <a:latin typeface="Arial" panose="020B0604020202020204" pitchFamily="34" charset="0"/>
                </a:rPr>
                <a:t>Escuela con Programa Aplicable a Toda la Escuela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626" i="1" dirty="0">
                  <a:latin typeface="Arial" panose="020B0604020202020204" pitchFamily="34" charset="0"/>
                </a:rPr>
                <a:t>(SWP)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626" i="1" dirty="0">
                  <a:latin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626" dirty="0">
                <a:latin typeface="Arial" panose="020B0604020202020204" pitchFamily="34" charset="0"/>
              </a:endParaRPr>
            </a:p>
          </p:txBody>
        </p:sp>
      </p:grp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136C0413-86EF-4952-A788-056CAC3C5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AFB217-8F07-46EE-A582-6373E30762E4}" type="slidenum">
              <a:rPr lang="en-US" altLang="en-US" b="0">
                <a:latin typeface="Arial" panose="020B0604020202020204" pitchFamily="34" charset="0"/>
              </a:rPr>
              <a:pPr/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11438F-329C-413E-9D9C-3566D616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2F530E5-EE36-4F2B-AE22-C9D86F9B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053" y="2251166"/>
            <a:ext cx="474468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350"/>
              <a:t>	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2DCA62C8-1E34-4AE3-9FA5-AC076C57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535" y="1112930"/>
            <a:ext cx="4801850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O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Modelos Título I para Proveer Servicios para los Estudiantes</a:t>
            </a: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47C6FD3B-B7B3-47B1-A24E-1560B4B5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08" y="2515511"/>
            <a:ext cx="20530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800" dirty="0"/>
              <a:t>Programa Aplicable para Toda la Escuela (SWP)</a:t>
            </a:r>
          </a:p>
        </p:txBody>
      </p:sp>
      <p:cxnSp>
        <p:nvCxnSpPr>
          <p:cNvPr id="18437" name="Straight Arrow Connector 7">
            <a:extLst>
              <a:ext uri="{FF2B5EF4-FFF2-40B4-BE49-F238E27FC236}">
                <a16:creationId xmlns:a16="http://schemas.microsoft.com/office/drawing/2014/main" id="{6400B077-93B5-41A0-83D5-40D899BA74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0310" y="3115676"/>
            <a:ext cx="2116490" cy="0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10">
            <a:extLst>
              <a:ext uri="{FF2B5EF4-FFF2-40B4-BE49-F238E27FC236}">
                <a16:creationId xmlns:a16="http://schemas.microsoft.com/office/drawing/2014/main" id="{86AB739A-88BC-4C2C-BCE7-432C5BEE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12" y="4090368"/>
            <a:ext cx="2379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800" dirty="0"/>
              <a:t>Programa escolar de ayuda específica (TAS)</a:t>
            </a:r>
          </a:p>
        </p:txBody>
      </p:sp>
      <p:cxnSp>
        <p:nvCxnSpPr>
          <p:cNvPr id="18439" name="Straight Arrow Connector 11">
            <a:extLst>
              <a:ext uri="{FF2B5EF4-FFF2-40B4-BE49-F238E27FC236}">
                <a16:creationId xmlns:a16="http://schemas.microsoft.com/office/drawing/2014/main" id="{859727B7-0C04-4340-B186-FB235E884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1437" y="4598065"/>
            <a:ext cx="1842324" cy="10719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TextBox 12">
            <a:extLst>
              <a:ext uri="{FF2B5EF4-FFF2-40B4-BE49-F238E27FC236}">
                <a16:creationId xmlns:a16="http://schemas.microsoft.com/office/drawing/2014/main" id="{B4095DB8-E1E9-466B-8FC9-313282D1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318" y="4171159"/>
            <a:ext cx="3124081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CO" sz="1800" dirty="0"/>
              <a:t>Se prestan servicios a estudiantes identificados como estudiantes bajo el programa Título I en base a varios requisitos objetivos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 dirty="0"/>
          </a:p>
        </p:txBody>
      </p:sp>
      <p:sp>
        <p:nvSpPr>
          <p:cNvPr id="18441" name="TextBox 13">
            <a:extLst>
              <a:ext uri="{FF2B5EF4-FFF2-40B4-BE49-F238E27FC236}">
                <a16:creationId xmlns:a16="http://schemas.microsoft.com/office/drawing/2014/main" id="{6085DA05-40D8-411D-943A-C3ED4142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483" y="2427206"/>
            <a:ext cx="3526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800" dirty="0"/>
              <a:t>Se prestan servicios a </a:t>
            </a:r>
            <a:r>
              <a:rPr lang="es-CO" sz="1800" u="sng" dirty="0"/>
              <a:t>todos los estudiantes</a:t>
            </a:r>
            <a:r>
              <a:rPr lang="es-CO" sz="1800" dirty="0"/>
              <a:t> en la escuela con base a la evaluación de las necesidades, no obstante se deben atender las necesidades de los estudiantes que están más propensos a riesgo</a:t>
            </a:r>
          </a:p>
        </p:txBody>
      </p:sp>
      <p:sp>
        <p:nvSpPr>
          <p:cNvPr id="18442" name="TextBox 15">
            <a:extLst>
              <a:ext uri="{FF2B5EF4-FFF2-40B4-BE49-F238E27FC236}">
                <a16:creationId xmlns:a16="http://schemas.microsoft.com/office/drawing/2014/main" id="{E5825741-91B5-4562-94F3-9A05E253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310" y="2830347"/>
            <a:ext cx="20614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400"/>
              <a:t>Fondos Suplementarios</a:t>
            </a:r>
          </a:p>
        </p:txBody>
      </p:sp>
      <p:sp>
        <p:nvSpPr>
          <p:cNvPr id="18443" name="TextBox 16">
            <a:extLst>
              <a:ext uri="{FF2B5EF4-FFF2-40B4-BE49-F238E27FC236}">
                <a16:creationId xmlns:a16="http://schemas.microsoft.com/office/drawing/2014/main" id="{DB8CA4CB-6697-419D-81C2-F1C52A22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043" y="4280268"/>
            <a:ext cx="1994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CO" sz="1400" dirty="0"/>
              <a:t>Servicios Suplementarios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6CCAD3-7855-4AFC-AF58-4E6E8599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  <p:sp>
        <p:nvSpPr>
          <p:cNvPr id="18445" name="Slide Number Placeholder 2">
            <a:extLst>
              <a:ext uri="{FF2B5EF4-FFF2-40B4-BE49-F238E27FC236}">
                <a16:creationId xmlns:a16="http://schemas.microsoft.com/office/drawing/2014/main" id="{939BB09A-1787-41B4-9F5E-C648F250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9353C-2046-4D7B-B413-63FCF4EB72F5}" type="slidenum">
              <a:rPr lang="en-US" altLang="en-US" sz="9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0C2A54-0277-4FE2-AE0C-17307DC0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Tx/>
              <a:buSzTx/>
            </a:pPr>
            <a:r>
              <a:rPr lang="en-US" sz="3100" dirty="0">
                <a:solidFill>
                  <a:srgbClr val="262626"/>
                </a:solidFill>
              </a:rPr>
              <a:t>Programas para Toda la Escuela (SWP)</a:t>
            </a:r>
          </a:p>
        </p:txBody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5140B5-2E76-45AF-BB25-56E93A36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49" y="6379383"/>
            <a:ext cx="2736850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Oficina del Jefe de Educación Especial, Equidad y Acceso</a:t>
            </a:r>
          </a:p>
        </p:txBody>
      </p:sp>
      <p:sp>
        <p:nvSpPr>
          <p:cNvPr id="19465" name="Slide Number Placeholder 1">
            <a:extLst>
              <a:ext uri="{FF2B5EF4-FFF2-40B4-BE49-F238E27FC236}">
                <a16:creationId xmlns:a16="http://schemas.microsoft.com/office/drawing/2014/main" id="{8245D1EB-D4CB-4419-8311-40E1EBA4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FD8F06F-D20D-4E36-ADC1-69876BCEE2D2}" type="slidenum">
              <a:rPr lang="en-US" alt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2" name="Text Box 50">
            <a:extLst>
              <a:ext uri="{FF2B5EF4-FFF2-40B4-BE49-F238E27FC236}">
                <a16:creationId xmlns:a16="http://schemas.microsoft.com/office/drawing/2014/main" id="{BC0FEEC9-FC59-466D-BFEF-0262C539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308" y="5486937"/>
            <a:ext cx="20007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9463" name="Text Box 51">
            <a:extLst>
              <a:ext uri="{FF2B5EF4-FFF2-40B4-BE49-F238E27FC236}">
                <a16:creationId xmlns:a16="http://schemas.microsoft.com/office/drawing/2014/main" id="{7E39ABB4-277E-4800-B53D-C07030BA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235" y="5409526"/>
            <a:ext cx="21270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graphicFrame>
        <p:nvGraphicFramePr>
          <p:cNvPr id="19468" name="Group 11">
            <a:extLst>
              <a:ext uri="{FF2B5EF4-FFF2-40B4-BE49-F238E27FC236}">
                <a16:creationId xmlns:a16="http://schemas.microsoft.com/office/drawing/2014/main" id="{06D3324A-B301-4E0C-94DD-5D02BCDD6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624226"/>
              </p:ext>
            </p:extLst>
          </p:nvPr>
        </p:nvGraphicFramePr>
        <p:xfrm>
          <a:off x="4102554" y="847210"/>
          <a:ext cx="4435656" cy="5163577"/>
        </p:xfrm>
        <a:graphic>
          <a:graphicData uri="http://schemas.openxmlformats.org/drawingml/2006/table">
            <a:tbl>
              <a:tblPr/>
              <a:tblGrid>
                <a:gridCol w="44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35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 escuelas SWP escriben </a:t>
                      </a:r>
                      <a:r>
                        <a:rPr kumimoji="0" lang="es-CO" sz="2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 plan escolar integral</a:t>
                      </a: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para </a:t>
                      </a:r>
                      <a:r>
                        <a:rPr kumimoji="0" lang="es-CO" sz="2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actualizar su programa académico básico</a:t>
                      </a: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 una escuela con altos niveles de pobreza, </a:t>
                      </a:r>
                      <a:r>
                        <a:rPr kumimoji="0" lang="es-CO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 hacer distinción </a:t>
                      </a: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entre niños que </a:t>
                      </a:r>
                      <a:r>
                        <a:rPr kumimoji="0" lang="es-CO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califican</a:t>
                      </a: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s-CO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aquellos que no</a:t>
                      </a:r>
                      <a:r>
                        <a:rPr kumimoji="0" lang="es-CO" sz="210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2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Todos los estudiantes</a:t>
                      </a:r>
                      <a:r>
                        <a:rPr kumimoji="0" lang="es-CO" sz="2100" b="0" i="0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pueden tener el beneficio de los servicios adicionales basados en las necesidades identificadas que se describen en el plan, pero los servicios deben de ayudar a los estudiantes que estén en mayor riesgo.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42" marR="61342" marT="30631" marB="306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Rectangle 14">
            <a:extLst>
              <a:ext uri="{FF2B5EF4-FFF2-40B4-BE49-F238E27FC236}">
                <a16:creationId xmlns:a16="http://schemas.microsoft.com/office/drawing/2014/main" id="{E68735C9-079F-4403-9114-E5C057862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15" y="796374"/>
            <a:ext cx="7937369" cy="8800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CO" sz="34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Escolar para el Rendimiento Académico Estudiantil (SPSA, por sus siglas en inglés)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3631523-2177-4608-BD75-DD2F85200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s-CO" b="1" dirty="0"/>
              <a:t>El Código de Educación del Estado de California 64001</a:t>
            </a:r>
            <a:r>
              <a:rPr lang="es-CO" dirty="0"/>
              <a:t> requiere que los distritos que reciben fondos mediante el proceso de la Solicitud Consolidada (</a:t>
            </a:r>
            <a:r>
              <a:rPr lang="es-CO" dirty="0" err="1"/>
              <a:t>ConApp</a:t>
            </a:r>
            <a:r>
              <a:rPr lang="es-CO" dirty="0"/>
              <a:t>), deben asegurarse que las escuelas participantes escriban un SPSA.  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4AD98A-6655-477E-8BA6-4762A803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16D6E287-DE9B-4E02-B283-1882C2D8D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B1AFCD55-94CB-464C-A55C-2DC9C5BC882B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4">
            <a:extLst>
              <a:ext uri="{FF2B5EF4-FFF2-40B4-BE49-F238E27FC236}">
                <a16:creationId xmlns:a16="http://schemas.microsoft.com/office/drawing/2014/main" id="{860101CA-715D-4129-A864-79BE1699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996" y="933662"/>
            <a:ext cx="5202005" cy="685979"/>
          </a:xfrm>
          <a:prstGeom prst="rect">
            <a:avLst/>
          </a:prstGeom>
          <a:noFill/>
          <a:ln>
            <a:noFill/>
          </a:ln>
        </p:spPr>
        <p:txBody>
          <a:bodyPr lIns="69074" tIns="34537" rIns="69074" bIns="34537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CO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Escolar para el Rendimiento Académico Estudiantil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CO" sz="2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(SPSA, por sus siglas en inglés)</a:t>
            </a:r>
          </a:p>
        </p:txBody>
      </p:sp>
      <p:sp>
        <p:nvSpPr>
          <p:cNvPr id="23559" name="Slide Number Placeholder 1">
            <a:extLst>
              <a:ext uri="{FF2B5EF4-FFF2-40B4-BE49-F238E27FC236}">
                <a16:creationId xmlns:a16="http://schemas.microsoft.com/office/drawing/2014/main" id="{086B0796-1240-4649-9F4F-753EA5BE1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2192EB3-8A96-4D47-8143-D97619DA4FA5}" type="slidenum">
              <a:rPr lang="en-US" altLang="en-US" b="0">
                <a:latin typeface="Arial" panose="020B0604020202020204" pitchFamily="34" charset="0"/>
              </a:rPr>
              <a:pPr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8FD934-0A0C-4125-BAA1-091160000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02" y="1828800"/>
            <a:ext cx="5626395" cy="39225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83DAF-0A92-49CF-A9A9-A33A0302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8248"/>
              </p:ext>
            </p:extLst>
          </p:nvPr>
        </p:nvGraphicFramePr>
        <p:xfrm>
          <a:off x="990600" y="615582"/>
          <a:ext cx="7213601" cy="548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9464581" imgH="7196566" progId="Word.Document.12">
                  <p:embed/>
                </p:oleObj>
              </mc:Choice>
              <mc:Fallback>
                <p:oleObj name="Document" r:id="rId3" imgW="9464581" imgH="7196566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15582"/>
                        <a:ext cx="7213601" cy="548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9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BB966-5A6E-4561-B5B8-80A90AB6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CO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Escolar (SSC, por sus siglas en inglés)</a:t>
            </a:r>
            <a:br>
              <a:rPr lang="es-CO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FB09-F974-4D26-8435-7B905479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de Educación del Estado de California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6500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requiere que las escuelas de Título I </a:t>
            </a:r>
            <a:r>
              <a:rPr lang="es-CO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establezcan un Consejo del Plantel Escolar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(SSC) como el consejo que toma decisiones referentes a todos los programas financiados mediante la Solicitud Consolidada.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D66D5-0F7B-4731-B51A-31A6D2DA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490F87B-9052-45C0-96D7-74BF90975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DF39C7AD-ADAD-446C-95C3-107C869A248A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AFAE3-EBEA-43F8-B729-09B68C31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s-CO" sz="3400" dirty="0">
                <a:solidFill>
                  <a:srgbClr val="FFFFFF"/>
                </a:solidFill>
              </a:rPr>
              <a:t>Plan Escolar para el Rendimiento Académico Estudiantil (SPSA)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25C7-216C-4908-8775-1D3A0D62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SSC tiene la responsabilidad de desarrollar, repasar, y aprobar el SPSA. 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metas y actividades descritas en el SPSA deben concordar con los datos que se atenderán las necesidades específicas de los estudiantes.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debe de evaluar anualmente el SPSA.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1CF21-80CF-45E4-BD6C-5CFF8986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2A439A1-5B9B-4E2A-9018-BCD6FA8B2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8B934457-7A33-4D0A-996C-5B8D2356AC56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EDBC0-8103-4775-840C-46C2AE01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CO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 Escolar para el </a:t>
            </a:r>
            <a:br>
              <a:rPr lang="es-CO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CO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Rendimiento Académico Estudiantil (SPSA)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28E67-21B4-4DA5-83C8-7637AF54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3" y="2612256"/>
            <a:ext cx="8417053" cy="344937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Clr>
                <a:srgbClr val="6600FF"/>
              </a:buClr>
              <a:buNone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El SPSA incluye: </a:t>
            </a:r>
          </a:p>
          <a:p>
            <a:pPr marL="68589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Evaluación integral de las necesidades – (análisis de los datos y Evaluación del SPSA) </a:t>
            </a:r>
          </a:p>
          <a:p>
            <a:pPr marL="68589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Metas y objetivos (mensurables y se basan en los datos estudiantiles)</a:t>
            </a:r>
          </a:p>
          <a:p>
            <a:pPr marL="68589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Métodos eficaces fundamentados por evidencias y estrategias didácticas que atienden las necesidades estudiantiles </a:t>
            </a:r>
          </a:p>
          <a:p>
            <a:pPr marL="68589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Presupuesto </a:t>
            </a:r>
          </a:p>
          <a:p>
            <a:pPr marL="68589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Proceso para dar seguimiento a la implementación de las acciones planificadas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6724F-70BE-4F07-9101-ACD224E8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959" y="62484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37B8B57-204A-41D8-A7E4-074DA896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1073" y="6227234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B97E52E-4DBC-44A4-AB8C-5A8754400819}" type="slidenum">
              <a:rPr lang="en-US" altLang="en-US" sz="130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id="{4DB5DEA3-2D5C-422E-9A7B-A8C1E6B1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404" y="1028075"/>
            <a:ext cx="5202005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74" tIns="34537" rIns="69074" bIns="34537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101">
                <a:latin typeface="Times New Roman" panose="02020603050405020304" pitchFamily="18" charset="0"/>
                <a:cs typeface="Times New Roman" panose="02020603050405020304" pitchFamily="18" charset="0"/>
              </a:rPr>
              <a:t>El Ciclo de la Mejora Constante en la Elaboración del SPSA</a:t>
            </a: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C5446CF8-C525-43E5-A634-FEEE0A5B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2463" y="5847402"/>
            <a:ext cx="2515255" cy="3572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C5B93-4A46-4EB0-BFE4-15FF772B91A7}" type="slidenum">
              <a:rPr lang="en-US" altLang="en-US" sz="9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0724" name="Text Box 10">
            <a:extLst>
              <a:ext uri="{FF2B5EF4-FFF2-40B4-BE49-F238E27FC236}">
                <a16:creationId xmlns:a16="http://schemas.microsoft.com/office/drawing/2014/main" id="{30E03C69-01B9-4FDB-AEEC-A22E19FD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931" y="2457197"/>
            <a:ext cx="1587517" cy="10111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CO" sz="120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 Evaluación Integral de las Necesidades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CO" sz="900">
                <a:latin typeface="Times New Roman" panose="02020603050405020304" pitchFamily="18" charset="0"/>
                <a:cs typeface="Times New Roman" panose="02020603050405020304" pitchFamily="18" charset="0"/>
              </a:rPr>
              <a:t>(Análisis de Datos y Evaluación del SPSA)</a:t>
            </a:r>
          </a:p>
        </p:txBody>
      </p:sp>
      <p:sp>
        <p:nvSpPr>
          <p:cNvPr id="30725" name="Right Arrow 1">
            <a:extLst>
              <a:ext uri="{FF2B5EF4-FFF2-40B4-BE49-F238E27FC236}">
                <a16:creationId xmlns:a16="http://schemas.microsoft.com/office/drawing/2014/main" id="{44E571FD-DBA6-498C-8BB9-3E949693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448" y="2657274"/>
            <a:ext cx="504956" cy="363236"/>
          </a:xfrm>
          <a:prstGeom prst="rightArrow">
            <a:avLst>
              <a:gd name="adj1" fmla="val 50000"/>
              <a:gd name="adj2" fmla="val 50007"/>
            </a:avLst>
          </a:prstGeom>
          <a:solidFill>
            <a:schemeClr val="accent1">
              <a:alpha val="50195"/>
            </a:schemeClr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30726" name="Text Box 10">
            <a:extLst>
              <a:ext uri="{FF2B5EF4-FFF2-40B4-BE49-F238E27FC236}">
                <a16:creationId xmlns:a16="http://schemas.microsoft.com/office/drawing/2014/main" id="{4BA9CA96-3969-4C86-A0AF-88DE5022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05" y="2457197"/>
            <a:ext cx="1737574" cy="1200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CO" sz="120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objetivos mensurables e identificar las estrategias/acciones/actividades en las páginas del SPSA</a:t>
            </a:r>
          </a:p>
        </p:txBody>
      </p:sp>
      <p:sp>
        <p:nvSpPr>
          <p:cNvPr id="30727" name="Right Arrow 16">
            <a:extLst>
              <a:ext uri="{FF2B5EF4-FFF2-40B4-BE49-F238E27FC236}">
                <a16:creationId xmlns:a16="http://schemas.microsoft.com/office/drawing/2014/main" id="{DD37B600-1EE1-4E4E-993D-71FE447F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145" y="2640601"/>
            <a:ext cx="435882" cy="363236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accent1">
              <a:alpha val="50195"/>
            </a:schemeClr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4893166C-0CBC-481A-A447-029F5AA7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63" y="2441715"/>
            <a:ext cx="2057936" cy="11575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CO" sz="120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 presupuesto basado en los gastos clasificados por prioridad que apoyen las estrategias/acciones/actividades descritas en las metas</a:t>
            </a:r>
          </a:p>
        </p:txBody>
      </p:sp>
      <p:sp>
        <p:nvSpPr>
          <p:cNvPr id="30729" name="Right Arrow 17">
            <a:extLst>
              <a:ext uri="{FF2B5EF4-FFF2-40B4-BE49-F238E27FC236}">
                <a16:creationId xmlns:a16="http://schemas.microsoft.com/office/drawing/2014/main" id="{87415012-90F0-4DA9-9E3D-8EE4BF138A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1976" y="3727926"/>
            <a:ext cx="524011" cy="364426"/>
          </a:xfrm>
          <a:prstGeom prst="rightArrow">
            <a:avLst>
              <a:gd name="adj1" fmla="val 50000"/>
              <a:gd name="adj2" fmla="val 49934"/>
            </a:avLst>
          </a:prstGeom>
          <a:solidFill>
            <a:schemeClr val="accent1">
              <a:alpha val="50195"/>
            </a:schemeClr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30730" name="Text Box 11">
            <a:extLst>
              <a:ext uri="{FF2B5EF4-FFF2-40B4-BE49-F238E27FC236}">
                <a16:creationId xmlns:a16="http://schemas.microsoft.com/office/drawing/2014/main" id="{78F09658-D837-407B-8262-DC5758F98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26" y="4288855"/>
            <a:ext cx="2081755" cy="795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CO" sz="1200">
                <a:latin typeface="Times New Roman" panose="02020603050405020304" pitchFamily="18" charset="0"/>
                <a:cs typeface="Times New Roman" panose="02020603050405020304" pitchFamily="18" charset="0"/>
              </a:rPr>
              <a:t>Monitorear la Implementación</a:t>
            </a:r>
          </a:p>
        </p:txBody>
      </p:sp>
      <p:sp>
        <p:nvSpPr>
          <p:cNvPr id="30731" name="Right Arrow 19">
            <a:extLst>
              <a:ext uri="{FF2B5EF4-FFF2-40B4-BE49-F238E27FC236}">
                <a16:creationId xmlns:a16="http://schemas.microsoft.com/office/drawing/2014/main" id="{16ED73AD-9FC0-4172-B092-9012BBAD9F3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070442" y="3679693"/>
            <a:ext cx="620477" cy="364426"/>
          </a:xfrm>
          <a:prstGeom prst="rightArrow">
            <a:avLst>
              <a:gd name="adj1" fmla="val 50000"/>
              <a:gd name="adj2" fmla="val 49920"/>
            </a:avLst>
          </a:prstGeom>
          <a:solidFill>
            <a:schemeClr val="accent1">
              <a:alpha val="50195"/>
            </a:schemeClr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30732" name="TextBox 1">
            <a:extLst>
              <a:ext uri="{FF2B5EF4-FFF2-40B4-BE49-F238E27FC236}">
                <a16:creationId xmlns:a16="http://schemas.microsoft.com/office/drawing/2014/main" id="{939A2825-5BB6-40C5-A3B2-F4498F45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60" y="4279328"/>
            <a:ext cx="3029739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CO" sz="120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los gastos propuestos en el SPSA y asegurarse que concuerden con las estrategias/acciones/actividades en las metas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ight Arrow 17">
            <a:extLst>
              <a:ext uri="{FF2B5EF4-FFF2-40B4-BE49-F238E27FC236}">
                <a16:creationId xmlns:a16="http://schemas.microsoft.com/office/drawing/2014/main" id="{14274155-A340-4205-8B5F-A545C0A40EE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43148" y="4411523"/>
            <a:ext cx="728852" cy="364426"/>
          </a:xfrm>
          <a:prstGeom prst="rightArrow">
            <a:avLst>
              <a:gd name="adj1" fmla="val 50000"/>
              <a:gd name="adj2" fmla="val 49944"/>
            </a:avLst>
          </a:prstGeom>
          <a:solidFill>
            <a:schemeClr val="accent1">
              <a:alpha val="50195"/>
            </a:schemeClr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51DB2-A54D-4820-B12E-B8EB557D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1" dirty="0">
                <a:solidFill>
                  <a:schemeClr val="tx1"/>
                </a:solidFill>
                <a:latin typeface="Times New Roman" panose="02020603050405020304" pitchFamily="18" charset="0"/>
              </a:rPr>
              <a:t>Reunión Anual de Título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latin typeface="Times New Roman" panose="02020603050405020304" pitchFamily="18" charset="0"/>
              </a:rPr>
              <a:t>Repaso General del Programa Título I 2020-2021 para Escuelas bajo el Programa para Toda la Escuela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65246-91AE-4ED3-9C10-952DD47A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6301-C64C-4213-B348-BAB53AC1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96FFD7-7035-42C5-A25F-BBCE8959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ClrTx/>
              <a:buSzTx/>
            </a:pPr>
            <a:r>
              <a:rPr lang="es-CO" sz="3600" dirty="0">
                <a:solidFill>
                  <a:srgbClr val="FFFFFF"/>
                </a:solidFill>
              </a:rPr>
              <a:t>Adjudicaciones y Gastos Escolares Título I para el Año Escolar 2020-2021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8926-64DE-4C65-9F80-DB5918A9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en-US" i="1" dirty="0"/>
          </a:p>
          <a:p>
            <a:pPr marL="0" indent="0">
              <a:buNone/>
              <a:defRPr/>
            </a:pPr>
            <a:r>
              <a:rPr lang="en-US" sz="4000" i="1" dirty="0">
                <a:solidFill>
                  <a:srgbClr val="FF0000"/>
                </a:solidFill>
              </a:rPr>
              <a:t>List and discuss school’s 2020-2021 Title I Budget [7S046] here, explaining how the money supports goals for students</a:t>
            </a:r>
          </a:p>
          <a:p>
            <a:pPr marL="431121" indent="-431121"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4C047C-1B63-496B-A277-FD0A4BA6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31749" name="Slide Number Placeholder 1">
            <a:extLst>
              <a:ext uri="{FF2B5EF4-FFF2-40B4-BE49-F238E27FC236}">
                <a16:creationId xmlns:a16="http://schemas.microsoft.com/office/drawing/2014/main" id="{02A16D72-5006-411E-B9E1-3CE489E2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375B378-36EE-45D3-9378-4BFA43EB60DA}" type="slidenum">
              <a:rPr lang="en-US" alt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5">
            <a:extLst>
              <a:ext uri="{FF2B5EF4-FFF2-40B4-BE49-F238E27FC236}">
                <a16:creationId xmlns:a16="http://schemas.microsoft.com/office/drawing/2014/main" id="{B2BED220-7979-4079-893F-982363A5DC88}"/>
              </a:ext>
            </a:extLst>
          </p:cNvPr>
          <p:cNvGrpSpPr>
            <a:grpSpLocks/>
          </p:cNvGrpSpPr>
          <p:nvPr/>
        </p:nvGrpSpPr>
        <p:grpSpPr bwMode="auto">
          <a:xfrm>
            <a:off x="3200043" y="928037"/>
            <a:ext cx="2858244" cy="4973345"/>
            <a:chOff x="2112" y="1104"/>
            <a:chExt cx="1500" cy="2592"/>
          </a:xfrm>
        </p:grpSpPr>
        <p:pic>
          <p:nvPicPr>
            <p:cNvPr id="33797" name="Picture 6" descr="brochurecover2lr">
              <a:extLst>
                <a:ext uri="{FF2B5EF4-FFF2-40B4-BE49-F238E27FC236}">
                  <a16:creationId xmlns:a16="http://schemas.microsoft.com/office/drawing/2014/main" id="{1316A906-CB04-4CBE-80EB-260F0861E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5" b="14444"/>
            <a:stretch>
              <a:fillRect/>
            </a:stretch>
          </p:blipFill>
          <p:spPr bwMode="auto">
            <a:xfrm>
              <a:off x="2112" y="1104"/>
              <a:ext cx="1500" cy="2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Rectangle 7">
              <a:extLst>
                <a:ext uri="{FF2B5EF4-FFF2-40B4-BE49-F238E27FC236}">
                  <a16:creationId xmlns:a16="http://schemas.microsoft.com/office/drawing/2014/main" id="{CD3F6764-E164-4BE8-8450-5450DE229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23"/>
              <a:ext cx="1488" cy="1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00" i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401" i="1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626" i="1" dirty="0">
                  <a:latin typeface="Arial" panose="020B0604020202020204" pitchFamily="34" charset="0"/>
                </a:rPr>
                <a:t>Programa T</a:t>
              </a:r>
              <a:r>
                <a:rPr lang="es-ES" sz="2626" i="1" dirty="0" err="1">
                  <a:latin typeface="Arial" panose="020B0604020202020204" pitchFamily="34" charset="0"/>
                </a:rPr>
                <a:t>ítulo</a:t>
              </a:r>
              <a:r>
                <a:rPr lang="es-ES" sz="2626" i="1" dirty="0">
                  <a:latin typeface="Arial" panose="020B0604020202020204" pitchFamily="34" charset="0"/>
                </a:rPr>
                <a:t> I Aplicable a Toda la Escuela</a:t>
              </a:r>
              <a:endParaRPr lang="es-CO" sz="2626" i="1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626" i="1" dirty="0">
                  <a:latin typeface="Arial" panose="020B0604020202020204" pitchFamily="34" charset="0"/>
                </a:rPr>
                <a:t> y</a:t>
              </a:r>
              <a:br>
                <a:rPr lang="es-CO" sz="2626" i="1" dirty="0">
                  <a:latin typeface="Arial" panose="020B0604020202020204" pitchFamily="34" charset="0"/>
                </a:rPr>
              </a:br>
              <a:r>
                <a:rPr lang="es-CO" sz="2626" i="1" dirty="0">
                  <a:latin typeface="Arial" panose="020B0604020202020204" pitchFamily="34" charset="0"/>
                </a:rPr>
                <a:t>la Involucración de los padres y las familias</a:t>
              </a:r>
            </a:p>
          </p:txBody>
        </p:sp>
      </p:grpSp>
      <p:sp>
        <p:nvSpPr>
          <p:cNvPr id="33796" name="Slide Number Placeholder 1">
            <a:extLst>
              <a:ext uri="{FF2B5EF4-FFF2-40B4-BE49-F238E27FC236}">
                <a16:creationId xmlns:a16="http://schemas.microsoft.com/office/drawing/2014/main" id="{96ED5F62-A40A-42CC-9FA8-0466E5A84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31862C1-163F-4B33-A818-590B2DBE776C}" type="slidenum">
              <a:rPr lang="en-US" altLang="en-US" b="0">
                <a:latin typeface="Arial" panose="020B0604020202020204" pitchFamily="34" charset="0"/>
              </a:rPr>
              <a:pPr/>
              <a:t>21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1466EB-E798-4524-B858-790CBEBF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0B2FCC9-2045-4509-B0F6-48A1606928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s-CO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involucración de los padres y las familias?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7750BDE-5E3E-431B-B5E6-0659B40A5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virtud de ESSA:</a:t>
            </a:r>
          </a:p>
          <a:p>
            <a:pPr marL="0" indent="0">
              <a:buNone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involucración de los padres y la familia se refiere a la participación de los padres y miembros de la familia de manera regular, de dos vías y por medio de una comunicación significativa que se centra en el aprendizaje académico de los estudiantes y otras actividades escolares.  </a:t>
            </a:r>
            <a:r>
              <a:rPr lang="es-C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VII, Parte A, Sección 8101(39)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68334D-0BD0-42F8-9FCB-388ADF8D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43C0-FC68-41DF-806B-72487144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BA54BD-C84D-46CE-8B72-31BFB26ABA4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0B2FCC9-2045-4509-B0F6-48A1606928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s-CO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involucración de los padres y las familias?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7750BDE-5E3E-431B-B5E6-0659B40A5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LAUSD ofrece oportunidades para la involucración de los padres y familias a nivel central, en nuestros Distritos Locales y Comunidades de Escuelas, así como en nuestra escuela.</a:t>
            </a:r>
          </a:p>
          <a:p>
            <a:pPr marL="0" indent="0">
              <a:buNone/>
            </a:pPr>
            <a:r>
              <a:rPr lang="es-C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favor considere cómo usted podría estar dispuesto a aprender más y apoyar a otros padres líderes participando en estas oportunidades.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68334D-0BD0-42F8-9FCB-388ADF8D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Garamond" panose="02020404030301010803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43C0-FC68-41DF-806B-72487144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809382F-55FC-4F15-8A78-C2F8AE36D4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CO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del Distrito para la Involucración de los Padres y la Familia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6F9C1EC-849C-4924-8D58-7235196B91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2340744"/>
          </a:xfrm>
        </p:spPr>
        <p:txBody>
          <a:bodyPr>
            <a:noAutofit/>
          </a:bodyPr>
          <a:lstStyle/>
          <a:p>
            <a:pPr marL="213179" indent="-213179">
              <a:lnSpc>
                <a:spcPct val="90000"/>
              </a:lnSpc>
              <a:defRPr/>
            </a:pPr>
            <a:r>
              <a:rPr lang="es-CO" sz="2800">
                <a:latin typeface="Times New Roman" pitchFamily="18" charset="0"/>
                <a:cs typeface="Times New Roman" pitchFamily="18" charset="0"/>
              </a:rPr>
              <a:t>LAUSD adoptó una Política Título I para la Participación de los Padres y la Familia el 12 de junio de 2018</a:t>
            </a:r>
          </a:p>
          <a:p>
            <a:pPr marL="213179" indent="-213179">
              <a:lnSpc>
                <a:spcPct val="90000"/>
              </a:lnSpc>
              <a:defRPr/>
            </a:pPr>
            <a:r>
              <a:rPr lang="es-CO" sz="2800">
                <a:latin typeface="Times New Roman" pitchFamily="18" charset="0"/>
                <a:cs typeface="Times New Roman" pitchFamily="18" charset="0"/>
              </a:rPr>
              <a:t>Anualmente se distribuye la política a los padres cuyos niños asisten a una escuela bajo el Programa Título 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6404A-E58F-4B29-A53D-AE3C8DA4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36870" name="Slide Number Placeholder 1">
            <a:extLst>
              <a:ext uri="{FF2B5EF4-FFF2-40B4-BE49-F238E27FC236}">
                <a16:creationId xmlns:a16="http://schemas.microsoft.com/office/drawing/2014/main" id="{49854E63-CE62-4AFB-970F-DAA4D24A3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114D8A26-5F5F-46CE-8B89-FE8541FFE532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24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B4B84-4FC5-41A4-92B1-122FDD39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CO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del Distrito para la Involucración de los Padres y la Familia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689B5-A14B-425A-A9AA-453DEACC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3" y="2448899"/>
            <a:ext cx="8475727" cy="342696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rgbClr val="6600FF"/>
              </a:buClr>
              <a:buNone/>
              <a:defRPr/>
            </a:pP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CO" sz="2000" b="1" dirty="0">
                <a:latin typeface="Times New Roman" pitchFamily="18" charset="0"/>
                <a:cs typeface="Times New Roman" pitchFamily="18" charset="0"/>
              </a:rPr>
              <a:t>Política Título I para la Involucración de los Padres y las Familias</a:t>
            </a: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 describe cómo el Distrito hará lo siguiente: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Fortalecerá la capacidad de los padres y la escuela para desarrollar relaciones y apoyar el rendimiento académico estudiantil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Evaluará anualmente la política, identificará las barreras para una involucración exitosa y diseñar estrategias para disminuir las barreras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Involucrará a los padres en el desarrollo del Anexo Federal del Plan de Control Local para Rendir Cuentas  (previamente el plan de la LEA) </a:t>
            </a:r>
          </a:p>
          <a:p>
            <a:pPr marL="0" indent="0">
              <a:lnSpc>
                <a:spcPct val="90000"/>
              </a:lnSpc>
              <a:buClr>
                <a:srgbClr val="6600FF"/>
              </a:buClr>
              <a:buNone/>
              <a:defRPr/>
            </a:pPr>
            <a:r>
              <a:rPr lang="es-CO" sz="2000" dirty="0">
                <a:latin typeface="Times New Roman" pitchFamily="18" charset="0"/>
                <a:cs typeface="Times New Roman" pitchFamily="18" charset="0"/>
              </a:rPr>
              <a:t>El Manual para Estudiantes y Padres del Distrito también provee a los padres con información referente a la involucración de los padres y las obligaciones de ESSA.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72DB9-AA82-4120-9503-7D803324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616" y="6197601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 dirty="0"/>
              <a:t>Oficina del Jefe de Educación Especial, Equidad y Acceso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739AAB0-07F4-47B0-BF0C-0361B5CB1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33661" y="6176474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F3262BB0-322A-4653-87C5-22A472CBAEA2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25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9939" name="TextBox 1">
            <a:extLst>
              <a:ext uri="{FF2B5EF4-FFF2-40B4-BE49-F238E27FC236}">
                <a16:creationId xmlns:a16="http://schemas.microsoft.com/office/drawing/2014/main" id="{621040F7-85E1-4CFA-B85A-001F5487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5" y="4342319"/>
            <a:ext cx="8208474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s-CO" sz="16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Manual 2020-2021 para los Padres y los Estudiantes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s-CO" sz="16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Manual 2020-21 para las Familias y Estudiantes también esta disponible para apoyar las familias</a:t>
            </a:r>
            <a:endParaRPr lang="es-CO" sz="1600" b="1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17517-6142-4216-A0F1-F0A1F78B2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476" y="1481668"/>
            <a:ext cx="1781283" cy="2226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1FC94-28C5-4CD5-883D-A5687AE5D9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261" y="1481668"/>
            <a:ext cx="1742318" cy="2226605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E8FC7E-2510-4050-B4F4-49273C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836" y="5934456"/>
            <a:ext cx="4457700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39942" name="Slide Number Placeholder 1">
            <a:extLst>
              <a:ext uri="{FF2B5EF4-FFF2-40B4-BE49-F238E27FC236}">
                <a16:creationId xmlns:a16="http://schemas.microsoft.com/office/drawing/2014/main" id="{D36EA6A4-D155-40E7-9513-74FD1CD3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3256" y="5934456"/>
            <a:ext cx="413375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F2C7FDD7-1027-4E1D-BDC1-C7BC13BCF3FB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6036CA0-0743-4782-99E9-0317E7E966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s-CO" sz="3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Escolar para la Participación de los Padres y la Familia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38176CF-AB55-4403-BEAA-5818782B2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316" y="2612256"/>
            <a:ext cx="8052622" cy="3559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 de la Política del Distrito para la Involucración de los Padres y las Familias, cada escuela de Título I debe de hacer lo siguiente:</a:t>
            </a:r>
          </a:p>
          <a:p>
            <a:pPr marL="0" indent="0">
              <a:buNone/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Desarrollar, con los padres, su propia Política Escolar Título I para la Involucración de los Padres y la Familia escrita al principio de cada año. </a:t>
            </a:r>
          </a:p>
          <a:p>
            <a:pPr eaLnBrk="1" hangingPunct="1">
              <a:defRPr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Enviar la política por correo a los padres en el semestre de otoño para que los padres sepan cómo la escuela los apoyará durante el año.</a:t>
            </a:r>
          </a:p>
          <a:p>
            <a:pPr marL="0" indent="0">
              <a:buNone/>
              <a:defRPr/>
            </a:pPr>
            <a:endParaRPr lang="en-US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C2247-E490-4945-859F-0B363E6D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Garamond" panose="02020404030301010803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40966" name="Slide Number Placeholder 1">
            <a:extLst>
              <a:ext uri="{FF2B5EF4-FFF2-40B4-BE49-F238E27FC236}">
                <a16:creationId xmlns:a16="http://schemas.microsoft.com/office/drawing/2014/main" id="{9A89D9CC-4F73-47D8-8518-70A97DBC6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9C6A24-FC0F-48A4-A2BA-2BF49D129E7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7074C-EF18-4E05-ABB5-C152353F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buClrTx/>
              <a:buSzTx/>
            </a:pPr>
            <a:r>
              <a:rPr lang="es-CO" sz="4400">
                <a:solidFill>
                  <a:srgbClr val="FFFFFF"/>
                </a:solidFill>
              </a:rPr>
              <a:t>Actividades Requeridas a Nivel Escolar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877CB-B3B9-4A13-B406-8AF924C31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6" y="2430723"/>
            <a:ext cx="7937368" cy="32636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CO"/>
              <a:t>Reunión Título I cada año</a:t>
            </a:r>
          </a:p>
          <a:p>
            <a:pPr>
              <a:lnSpc>
                <a:spcPct val="90000"/>
              </a:lnSpc>
            </a:pPr>
            <a:r>
              <a:rPr lang="es-CO" dirty="0"/>
              <a:t>Número flexible de reuniones</a:t>
            </a:r>
          </a:p>
          <a:p>
            <a:pPr>
              <a:lnSpc>
                <a:spcPct val="90000"/>
              </a:lnSpc>
            </a:pPr>
            <a:r>
              <a:rPr lang="es-CO" dirty="0"/>
              <a:t>Talleres acerca del plan de estudios y las evaluaciones</a:t>
            </a:r>
          </a:p>
          <a:p>
            <a:pPr>
              <a:lnSpc>
                <a:spcPct val="90000"/>
              </a:lnSpc>
            </a:pPr>
            <a:r>
              <a:rPr lang="es-CO" dirty="0"/>
              <a:t>Oportunidades para solicitar reuniones ordinarias</a:t>
            </a:r>
          </a:p>
          <a:p>
            <a:pPr>
              <a:lnSpc>
                <a:spcPct val="90000"/>
              </a:lnSpc>
            </a:pPr>
            <a:r>
              <a:rPr lang="es-CO" dirty="0"/>
              <a:t>Política Escolar para la Participación de los Padres y la Familia </a:t>
            </a:r>
          </a:p>
          <a:p>
            <a:pPr>
              <a:lnSpc>
                <a:spcPct val="90000"/>
              </a:lnSpc>
            </a:pPr>
            <a:r>
              <a:rPr lang="es-CO" dirty="0"/>
              <a:t>Contrato entre la Escuela y los Padres (un componente de la política escolar)</a:t>
            </a:r>
          </a:p>
          <a:p>
            <a:pPr>
              <a:lnSpc>
                <a:spcPct val="90000"/>
              </a:lnSpc>
            </a:pPr>
            <a:r>
              <a:rPr lang="es-CO" dirty="0"/>
              <a:t>Capacitación del personal y los padres para que se asocien entre sí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E8790E-F73D-4F06-A958-F50E1ABC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087" y="6252828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A72AEDE2-805A-4C00-AD66-51B918B82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47" y="6252828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B0DD9EF2-9784-43BD-9FB3-1D48226FA959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3960D-0799-4F37-B5DE-E514E143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8" y="1055077"/>
            <a:ext cx="1951501" cy="4794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CO" sz="25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Apartado requerido para la involucración de los padres y las familias</a:t>
            </a:r>
            <a:br>
              <a:rPr lang="es-CO" sz="25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5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(Código de Programa 7E046)</a:t>
            </a:r>
          </a:p>
        </p:txBody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6E369-7038-48D1-B89F-3310F553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349" y="6379383"/>
            <a:ext cx="2736850" cy="27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800"/>
              <a:t>Oficina del Jefe de Educación Especial, Equidad y Acceso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0FB2AA6-6478-4CAA-AA0F-DB9579A8C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2F98966F-67FE-48EB-AE19-D5D01B0544BE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29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graphicFrame>
        <p:nvGraphicFramePr>
          <p:cNvPr id="45062" name="Content Placeholder 2">
            <a:extLst>
              <a:ext uri="{FF2B5EF4-FFF2-40B4-BE49-F238E27FC236}">
                <a16:creationId xmlns:a16="http://schemas.microsoft.com/office/drawing/2014/main" id="{5AEF9995-F671-4A70-AC3B-47FC94545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92305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44D52F0-9F16-4ECE-8920-0543267684D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4400" dirty="0">
                <a:solidFill>
                  <a:srgbClr val="FFFFFF"/>
                </a:solidFill>
              </a:rPr>
              <a:t>Propósito del Repaso General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7BB5796-B3AF-45C9-BF4A-3A0970DC7D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endParaRPr lang="en-US" altLang="en-US" dirty="0"/>
          </a:p>
          <a:p>
            <a:pPr marL="0" indent="0">
              <a:buNone/>
            </a:pPr>
            <a:r>
              <a:rPr lang="es-CO" sz="3600" dirty="0"/>
              <a:t>Informar a los padres y las familias acerca del Programa Título I y sus requisitos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F0A6F7-85D6-493B-99BF-2BD67FEB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D68853D5-086A-428B-A7E6-85C23821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97AA8C8-7FE2-4751-8C1D-5B5B8AB2A1BB}" type="slidenum">
              <a:rPr lang="en-US" alt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</a:t>
            </a:fld>
            <a:endParaRPr lang="en-US" alt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B1964C6-5171-420B-B71F-62BE23C08A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CO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Escolares para la Involucración de los Padres y la Familia para el 2020-2021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A48AF8-549A-4F20-953D-3CB8B2CB7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Clr>
                <a:srgbClr val="6600FF"/>
              </a:buClr>
              <a:buNone/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and discuss parent engagement activities planned for the school year here (e.g., Math Night, Back to School Night, Open House, SSC meetings, parent workshops, etc.).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1AB28-EC45-47EE-A732-022621C3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46086" name="Slide Number Placeholder 1">
            <a:extLst>
              <a:ext uri="{FF2B5EF4-FFF2-40B4-BE49-F238E27FC236}">
                <a16:creationId xmlns:a16="http://schemas.microsoft.com/office/drawing/2014/main" id="{BE67C29D-C385-4BE5-8A63-4701C6C49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E6CE23B8-0A6C-4A24-8340-3975CF2C196F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30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5A035F4-107B-4665-BE10-9C499C7CBC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Derecho a Saber de los Padres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D3324E2-AC6F-450D-BD10-5202D9C51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/>
          </a:bodyPr>
          <a:lstStyle/>
          <a:p>
            <a:pPr marL="0" indent="0">
              <a:buClr>
                <a:srgbClr val="6600FF"/>
              </a:buClr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254862" indent="-254862">
              <a:buClr>
                <a:srgbClr val="6600FF"/>
              </a:buClr>
              <a:defRPr/>
            </a:pPr>
            <a:r>
              <a:rPr lang="es-CO">
                <a:latin typeface="Times New Roman" pitchFamily="18" charset="0"/>
                <a:cs typeface="Times New Roman" pitchFamily="18" charset="0"/>
              </a:rPr>
              <a:t>La ley ESSA requiere que las escuelas que reciben fondos Título I, Parte A, notifiquen a los padres al inicio del año escolar de su derecho para solicitar información referente a las cualificaciones de los maestros y asistentes de sus hijos quienes proveen ayuda educacional. </a:t>
            </a:r>
            <a:r>
              <a:rPr lang="es-CO" i="1">
                <a:latin typeface="Times New Roman" pitchFamily="18" charset="0"/>
                <a:cs typeface="Times New Roman" pitchFamily="18" charset="0"/>
              </a:rPr>
              <a:t>Título I Parte A, Sección 1112(e) de ESSA</a:t>
            </a:r>
          </a:p>
          <a:p>
            <a:pPr marL="0" indent="0">
              <a:buClr>
                <a:srgbClr val="6600FF"/>
              </a:buClr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1CA18-25C2-4C57-B6BD-3319F65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48134" name="Slide Number Placeholder 1">
            <a:extLst>
              <a:ext uri="{FF2B5EF4-FFF2-40B4-BE49-F238E27FC236}">
                <a16:creationId xmlns:a16="http://schemas.microsoft.com/office/drawing/2014/main" id="{E28E6C37-CC24-4009-B3D9-5C32914F2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70979BC5-69C1-4E13-8CB9-EF8ED80110DA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>
            <a:extLst>
              <a:ext uri="{FF2B5EF4-FFF2-40B4-BE49-F238E27FC236}">
                <a16:creationId xmlns:a16="http://schemas.microsoft.com/office/drawing/2014/main" id="{B0F0E02F-17EC-4FF5-9F8D-4940619B870A}"/>
              </a:ext>
            </a:extLst>
          </p:cNvPr>
          <p:cNvSpPr txBox="1">
            <a:spLocks noGrp="1"/>
          </p:cNvSpPr>
          <p:nvPr/>
        </p:nvSpPr>
        <p:spPr bwMode="auto">
          <a:xfrm>
            <a:off x="6058287" y="5544101"/>
            <a:ext cx="1600617" cy="3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DBFB88-C842-402F-864C-CF613EB36523}" type="slidenum">
              <a:rPr lang="en-US" altLang="en-US" sz="9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900">
              <a:latin typeface="Arial" panose="020B0604020202020204" pitchFamily="34" charset="0"/>
            </a:endParaRPr>
          </a:p>
        </p:txBody>
      </p:sp>
      <p:grpSp>
        <p:nvGrpSpPr>
          <p:cNvPr id="50179" name="Group 5">
            <a:extLst>
              <a:ext uri="{FF2B5EF4-FFF2-40B4-BE49-F238E27FC236}">
                <a16:creationId xmlns:a16="http://schemas.microsoft.com/office/drawing/2014/main" id="{EA981B14-5B2E-4C30-ADA3-449106965084}"/>
              </a:ext>
            </a:extLst>
          </p:cNvPr>
          <p:cNvGrpSpPr>
            <a:grpSpLocks/>
          </p:cNvGrpSpPr>
          <p:nvPr/>
        </p:nvGrpSpPr>
        <p:grpSpPr bwMode="auto">
          <a:xfrm>
            <a:off x="3428702" y="970910"/>
            <a:ext cx="2915409" cy="4973345"/>
            <a:chOff x="2112" y="1104"/>
            <a:chExt cx="1500" cy="2592"/>
          </a:xfrm>
        </p:grpSpPr>
        <p:pic>
          <p:nvPicPr>
            <p:cNvPr id="50181" name="Picture 6" descr="brochurecover2lr">
              <a:extLst>
                <a:ext uri="{FF2B5EF4-FFF2-40B4-BE49-F238E27FC236}">
                  <a16:creationId xmlns:a16="http://schemas.microsoft.com/office/drawing/2014/main" id="{6008C8ED-C829-41B1-A454-A73CEC4B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5" b="14444"/>
            <a:stretch>
              <a:fillRect/>
            </a:stretch>
          </p:blipFill>
          <p:spPr bwMode="auto">
            <a:xfrm>
              <a:off x="2112" y="1104"/>
              <a:ext cx="1500" cy="2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2" name="Rectangle 7">
              <a:extLst>
                <a:ext uri="{FF2B5EF4-FFF2-40B4-BE49-F238E27FC236}">
                  <a16:creationId xmlns:a16="http://schemas.microsoft.com/office/drawing/2014/main" id="{448E1E8B-C8CE-4E26-AC42-68ED16231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32"/>
              <a:ext cx="1488" cy="18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200" i="1" dirty="0">
                  <a:latin typeface="Arial" panose="020B0604020202020204" pitchFamily="34" charset="0"/>
                </a:rPr>
                <a:t>Fondos de poblaciones estudiantiles específicas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200" i="1" dirty="0">
                  <a:latin typeface="Arial" panose="020B0604020202020204" pitchFamily="34" charset="0"/>
                </a:rPr>
                <a:t>para apoyar las metas, logros para los subgrupos estudiantiles y la involucración de las familias </a:t>
              </a:r>
            </a:p>
          </p:txBody>
        </p:sp>
      </p:grpSp>
      <p:sp>
        <p:nvSpPr>
          <p:cNvPr id="50180" name="Slide Number Placeholder 1">
            <a:extLst>
              <a:ext uri="{FF2B5EF4-FFF2-40B4-BE49-F238E27FC236}">
                <a16:creationId xmlns:a16="http://schemas.microsoft.com/office/drawing/2014/main" id="{A8BC5D20-3A25-4B8A-B82A-AA20AA427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E14A73E-04F3-4451-9132-08075EE04AF7}" type="slidenum">
              <a:rPr lang="en-US" altLang="en-US" b="0">
                <a:latin typeface="Arial" panose="020B0604020202020204" pitchFamily="34" charset="0"/>
              </a:rPr>
              <a:pPr/>
              <a:t>32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F71657-5722-411A-99E5-6A0C34FD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  <p:extLst>
      <p:ext uri="{BB962C8B-B14F-4D97-AF65-F5344CB8AC3E}">
        <p14:creationId xmlns:p14="http://schemas.microsoft.com/office/powerpoint/2010/main" val="30676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5A035F4-107B-4665-BE10-9C499C7CBC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Poblaciones estudiantiles específicas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D3324E2-AC6F-450D-BD10-5202D9C51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 lnSpcReduction="10000"/>
          </a:bodyPr>
          <a:lstStyle/>
          <a:p>
            <a:pPr marL="254862" indent="-254862">
              <a:lnSpc>
                <a:spcPct val="90000"/>
              </a:lnSpc>
              <a:buClr>
                <a:srgbClr val="6600FF"/>
              </a:buClr>
              <a:defRPr/>
            </a:pPr>
            <a:r>
              <a:rPr lang="es-CO" sz="1800" dirty="0">
                <a:latin typeface="+mj-lt"/>
                <a:cs typeface="Times New Roman" pitchFamily="18" charset="0"/>
              </a:rPr>
              <a:t>Los fondos de población estudiantil específica se asignan a las escuelas para apoyar las necesidades de los estudiantes identificados como aprendices de inglés, estudiantes </a:t>
            </a:r>
            <a:r>
              <a:rPr lang="es-CO" sz="1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reclasificados como competentes en inglés (RPEP), </a:t>
            </a:r>
            <a:r>
              <a:rPr lang="es-CO" sz="1800" dirty="0">
                <a:latin typeface="+mj-lt"/>
                <a:cs typeface="Times New Roman" pitchFamily="18" charset="0"/>
              </a:rPr>
              <a:t>de bajos ingresos y jóvenes en adopción temporal. </a:t>
            </a:r>
          </a:p>
          <a:p>
            <a:pPr marL="254862" indent="-254862">
              <a:lnSpc>
                <a:spcPct val="90000"/>
              </a:lnSpc>
              <a:buClr>
                <a:srgbClr val="6600FF"/>
              </a:buClr>
              <a:defRPr/>
            </a:pPr>
            <a:r>
              <a:rPr lang="es-CO" sz="1800" dirty="0">
                <a:latin typeface="+mj-lt"/>
                <a:cs typeface="Times New Roman" pitchFamily="18" charset="0"/>
              </a:rPr>
              <a:t>La decisión sobre cómo utilizar los fondos no requiere el voto de los consejos y/o comités existentes, pero hay una expectativa de que se han buscado aportaciones. </a:t>
            </a:r>
          </a:p>
          <a:p>
            <a:pPr marL="254862" indent="-254862">
              <a:lnSpc>
                <a:spcPct val="90000"/>
              </a:lnSpc>
              <a:buClr>
                <a:srgbClr val="6600FF"/>
              </a:buClr>
              <a:defRPr/>
            </a:pPr>
            <a:r>
              <a:rPr lang="es-CO" sz="1800" dirty="0">
                <a:latin typeface="+mj-lt"/>
                <a:cs typeface="Times New Roman" pitchFamily="18" charset="0"/>
              </a:rPr>
              <a:t>Además, debido a que las escuelas deben asegurar que los gastos en todos los fondos del TSP estén alineados con las metas del LCAP del LAUSD y atiendan las necesidades de una o más de las poblaciones objetivo, las escuelas deben presentar anualmente un plan del TSP al Director del Distrito Local para su aprobación durante el desarrollo del presupuesto.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A8271-9CFC-494E-893A-A811645F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48134" name="Slide Number Placeholder 1">
            <a:extLst>
              <a:ext uri="{FF2B5EF4-FFF2-40B4-BE49-F238E27FC236}">
                <a16:creationId xmlns:a16="http://schemas.microsoft.com/office/drawing/2014/main" id="{E28E6C37-CC24-4009-B3D9-5C32914F2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70979BC5-69C1-4E13-8CB9-EF8ED80110DA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B1964C6-5171-420B-B71F-62BE23C08A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8059" y="796373"/>
            <a:ext cx="8167878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CO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Fondos 2020-21 para las poblaciones estudiantiles específicas en las escuelas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DA48AF8-549A-4F20-953D-3CB8B2CB7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Clr>
                <a:srgbClr val="6600FF"/>
              </a:buClr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school’s 2020-21 TSP allocation and discuss how these funds (along with the school’s categorical program funding) support student subgroup goals, achievement and family engagement.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792FDD-808D-449C-8B9C-03BF1708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46086" name="Slide Number Placeholder 1">
            <a:extLst>
              <a:ext uri="{FF2B5EF4-FFF2-40B4-BE49-F238E27FC236}">
                <a16:creationId xmlns:a16="http://schemas.microsoft.com/office/drawing/2014/main" id="{BE67C29D-C385-4BE5-8A63-4701C6C49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E6CE23B8-0A6C-4A24-8340-3975CF2C196F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>
            <a:extLst>
              <a:ext uri="{FF2B5EF4-FFF2-40B4-BE49-F238E27FC236}">
                <a16:creationId xmlns:a16="http://schemas.microsoft.com/office/drawing/2014/main" id="{B0F0E02F-17EC-4FF5-9F8D-4940619B870A}"/>
              </a:ext>
            </a:extLst>
          </p:cNvPr>
          <p:cNvSpPr txBox="1">
            <a:spLocks noGrp="1"/>
          </p:cNvSpPr>
          <p:nvPr/>
        </p:nvSpPr>
        <p:spPr bwMode="auto">
          <a:xfrm>
            <a:off x="6058287" y="5544101"/>
            <a:ext cx="1600617" cy="3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DBFB88-C842-402F-864C-CF613EB36523}" type="slidenum">
              <a:rPr lang="en-US" altLang="en-US" sz="9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900">
              <a:latin typeface="Arial" panose="020B0604020202020204" pitchFamily="34" charset="0"/>
            </a:endParaRPr>
          </a:p>
        </p:txBody>
      </p:sp>
      <p:grpSp>
        <p:nvGrpSpPr>
          <p:cNvPr id="50179" name="Group 5">
            <a:extLst>
              <a:ext uri="{FF2B5EF4-FFF2-40B4-BE49-F238E27FC236}">
                <a16:creationId xmlns:a16="http://schemas.microsoft.com/office/drawing/2014/main" id="{EA981B14-5B2E-4C30-ADA3-449106965084}"/>
              </a:ext>
            </a:extLst>
          </p:cNvPr>
          <p:cNvGrpSpPr>
            <a:grpSpLocks/>
          </p:cNvGrpSpPr>
          <p:nvPr/>
        </p:nvGrpSpPr>
        <p:grpSpPr bwMode="auto">
          <a:xfrm>
            <a:off x="3428702" y="970910"/>
            <a:ext cx="2915409" cy="4973345"/>
            <a:chOff x="2112" y="1104"/>
            <a:chExt cx="1500" cy="2592"/>
          </a:xfrm>
        </p:grpSpPr>
        <p:pic>
          <p:nvPicPr>
            <p:cNvPr id="50181" name="Picture 6" descr="brochurecover2lr">
              <a:extLst>
                <a:ext uri="{FF2B5EF4-FFF2-40B4-BE49-F238E27FC236}">
                  <a16:creationId xmlns:a16="http://schemas.microsoft.com/office/drawing/2014/main" id="{6008C8ED-C829-41B1-A454-A73CEC4B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5" b="14444"/>
            <a:stretch>
              <a:fillRect/>
            </a:stretch>
          </p:blipFill>
          <p:spPr bwMode="auto">
            <a:xfrm>
              <a:off x="2112" y="1104"/>
              <a:ext cx="1500" cy="2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2" name="Rectangle 7">
              <a:extLst>
                <a:ext uri="{FF2B5EF4-FFF2-40B4-BE49-F238E27FC236}">
                  <a16:creationId xmlns:a16="http://schemas.microsoft.com/office/drawing/2014/main" id="{448E1E8B-C8CE-4E26-AC42-68ED16231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23"/>
              <a:ext cx="1488" cy="1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401" i="1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551" i="1" dirty="0">
                  <a:latin typeface="Arial" panose="020B0604020202020204" pitchFamily="34" charset="0"/>
                </a:rPr>
                <a:t>Título I Aplicable a Toda la Escuela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551" i="1" dirty="0">
                  <a:latin typeface="Arial" panose="020B0604020202020204" pitchFamily="34" charset="0"/>
                </a:rPr>
                <a:t>y</a:t>
              </a:r>
              <a:br>
                <a:rPr lang="es-CO" sz="2551" i="1" dirty="0">
                  <a:latin typeface="Arial" panose="020B0604020202020204" pitchFamily="34" charset="0"/>
                </a:rPr>
              </a:br>
              <a:r>
                <a:rPr lang="es-CO" sz="2551" i="1" dirty="0">
                  <a:latin typeface="Arial" panose="020B0604020202020204" pitchFamily="34" charset="0"/>
                </a:rPr>
                <a:t>Maestros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CO" sz="2551" i="1" dirty="0">
                  <a:latin typeface="Arial" panose="020B0604020202020204" pitchFamily="34" charset="0"/>
                </a:rPr>
                <a:t>y asistentes de maestros</a:t>
              </a:r>
            </a:p>
          </p:txBody>
        </p:sp>
      </p:grpSp>
      <p:sp>
        <p:nvSpPr>
          <p:cNvPr id="50180" name="Slide Number Placeholder 1">
            <a:extLst>
              <a:ext uri="{FF2B5EF4-FFF2-40B4-BE49-F238E27FC236}">
                <a16:creationId xmlns:a16="http://schemas.microsoft.com/office/drawing/2014/main" id="{A8BC5D20-3A25-4B8A-B82A-AA20AA427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E14A73E-04F3-4451-9132-08075EE04AF7}" type="slidenum">
              <a:rPr lang="en-US" altLang="en-US" b="0">
                <a:latin typeface="Arial" panose="020B0604020202020204" pitchFamily="34" charset="0"/>
              </a:rPr>
              <a:pPr/>
              <a:t>35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8E45EE-75D0-47A8-9C6D-6372FBA8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3" name="Rectangle 1026">
            <a:extLst>
              <a:ext uri="{FF2B5EF4-FFF2-40B4-BE49-F238E27FC236}">
                <a16:creationId xmlns:a16="http://schemas.microsoft.com/office/drawing/2014/main" id="{1F0F9893-BDCF-4C03-A561-82F37A1CC4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Cualificaciones de los Maestros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Rectangle 1027">
            <a:extLst>
              <a:ext uri="{FF2B5EF4-FFF2-40B4-BE49-F238E27FC236}">
                <a16:creationId xmlns:a16="http://schemas.microsoft.com/office/drawing/2014/main" id="{468CADC8-85AB-42FC-B25D-43F43F1D0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 sz="3200">
                <a:latin typeface="Times New Roman" panose="02020603050405020304" pitchFamily="18" charset="0"/>
                <a:cs typeface="Times New Roman" panose="02020603050405020304" pitchFamily="18" charset="0"/>
              </a:rPr>
              <a:t>Los maestros deben cumplir con los requisitos estatales y de certificación que corresponden durante su tiempo de contratación de empleo.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6A0A90-580C-49DD-A4E7-256CF060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549C4E92-EA96-486B-87FF-5FFA9AF48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96C56CB4-8965-4E1C-9798-4177427CEE07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6A02AE-6A2A-457A-84FE-90E703A1BB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s-CO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Cualificaciones de Asistentes de Maestros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3241-BE96-487D-A43F-736C517A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12256"/>
            <a:ext cx="7620000" cy="3263612"/>
          </a:xfrm>
        </p:spPr>
        <p:txBody>
          <a:bodyPr>
            <a:normAutofit fontScale="92500" lnSpcReduction="10000"/>
          </a:bodyPr>
          <a:lstStyle/>
          <a:p>
            <a:pPr marL="297736" lvl="2" indent="-16792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Se requiere que todo nuevo empleado apruebe el Examen de Competencia* del Distrito y debe reunir los siguientes requisitos :</a:t>
            </a:r>
          </a:p>
          <a:p>
            <a:pPr marL="815796" lvl="3" indent="-175069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Char char="–"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Diploma de la Escuela Preparatoria/Diploma de educación general </a:t>
            </a:r>
          </a:p>
          <a:p>
            <a:pPr marL="469277" lvl="3" indent="0">
              <a:spcBef>
                <a:spcPct val="2000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	Y</a:t>
            </a:r>
          </a:p>
          <a:p>
            <a:pPr marL="815796" lvl="3" indent="-175069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Char char="–"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Obtenido 60 créditos académico de semestre o 90 créditos académicos de trimestre de un colegio comunitario acreditado o universidad, O</a:t>
            </a:r>
          </a:p>
          <a:p>
            <a:pPr marL="815796" lvl="3" indent="-175069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Char char="–"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Poseer un título de dos años (o mayor) de un colegio comunitario acreditado o universidad, O</a:t>
            </a:r>
          </a:p>
          <a:p>
            <a:pPr marL="815796" lvl="3" indent="-175069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Char char="–"/>
              <a:defRPr/>
            </a:pPr>
            <a:r>
              <a:rPr lang="es-CO" sz="1700" dirty="0">
                <a:latin typeface="Times New Roman" pitchFamily="18" charset="0"/>
                <a:cs typeface="Times New Roman" pitchFamily="18" charset="0"/>
              </a:rPr>
              <a:t>Aprobar el examen de ayuda de instrucción</a:t>
            </a:r>
          </a:p>
          <a:p>
            <a:pPr marL="640727" lvl="3" indent="0">
              <a:spcBef>
                <a:spcPct val="20000"/>
              </a:spcBef>
              <a:buClr>
                <a:schemeClr val="hlink"/>
              </a:buClr>
              <a:buSzPct val="70000"/>
              <a:buNone/>
              <a:defRPr/>
            </a:pPr>
            <a:r>
              <a:rPr lang="es-CO" sz="1700" i="1" dirty="0">
                <a:latin typeface="Times New Roman" pitchFamily="18" charset="0"/>
                <a:cs typeface="Times New Roman" pitchFamily="18" charset="0"/>
              </a:rPr>
              <a:t>*todo nuevo empleado con una licenciatura o mejor no necesita tomar el examen de competencia del Distrito.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AD689F-854D-48C0-B653-7A49315B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53254" name="Slide Number Placeholder 1">
            <a:extLst>
              <a:ext uri="{FF2B5EF4-FFF2-40B4-BE49-F238E27FC236}">
                <a16:creationId xmlns:a16="http://schemas.microsoft.com/office/drawing/2014/main" id="{BEC8D1A2-951B-44CC-B56B-67BE10BB64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1A43D4AC-0C47-4B0A-ADCD-27D8AFF62970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37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>
            <a:extLst>
              <a:ext uri="{FF2B5EF4-FFF2-40B4-BE49-F238E27FC236}">
                <a16:creationId xmlns:a16="http://schemas.microsoft.com/office/drawing/2014/main" id="{4A19A858-08E9-4C60-9E22-D536D0E96D21}"/>
              </a:ext>
            </a:extLst>
          </p:cNvPr>
          <p:cNvSpPr txBox="1">
            <a:spLocks noGrp="1"/>
          </p:cNvSpPr>
          <p:nvPr/>
        </p:nvSpPr>
        <p:spPr bwMode="auto">
          <a:xfrm>
            <a:off x="6058287" y="5544101"/>
            <a:ext cx="1600617" cy="3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31CF4EC-FA89-4920-A410-A49CD21AE96D}" type="slidenum">
              <a:rPr lang="en-US" altLang="en-US" sz="9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900">
              <a:latin typeface="Arial" panose="020B0604020202020204" pitchFamily="34" charset="0"/>
            </a:endParaRPr>
          </a:p>
        </p:txBody>
      </p:sp>
      <p:grpSp>
        <p:nvGrpSpPr>
          <p:cNvPr id="55299" name="Group 6">
            <a:extLst>
              <a:ext uri="{FF2B5EF4-FFF2-40B4-BE49-F238E27FC236}">
                <a16:creationId xmlns:a16="http://schemas.microsoft.com/office/drawing/2014/main" id="{3FB1318B-7ABA-48F6-BA0D-B176BA81D6F3}"/>
              </a:ext>
            </a:extLst>
          </p:cNvPr>
          <p:cNvGrpSpPr>
            <a:grpSpLocks/>
          </p:cNvGrpSpPr>
          <p:nvPr/>
        </p:nvGrpSpPr>
        <p:grpSpPr bwMode="auto">
          <a:xfrm>
            <a:off x="3379876" y="913745"/>
            <a:ext cx="2849907" cy="5030510"/>
            <a:chOff x="2112" y="1104"/>
            <a:chExt cx="1500" cy="2592"/>
          </a:xfrm>
        </p:grpSpPr>
        <p:pic>
          <p:nvPicPr>
            <p:cNvPr id="55301" name="Picture 7" descr="brochurecover2lr">
              <a:extLst>
                <a:ext uri="{FF2B5EF4-FFF2-40B4-BE49-F238E27FC236}">
                  <a16:creationId xmlns:a16="http://schemas.microsoft.com/office/drawing/2014/main" id="{1DFCE4D9-E34E-47A7-992B-802B9523D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5" b="14444"/>
            <a:stretch>
              <a:fillRect/>
            </a:stretch>
          </p:blipFill>
          <p:spPr bwMode="auto">
            <a:xfrm>
              <a:off x="2112" y="1104"/>
              <a:ext cx="1500" cy="2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2" name="Rectangle 8">
              <a:extLst>
                <a:ext uri="{FF2B5EF4-FFF2-40B4-BE49-F238E27FC236}">
                  <a16:creationId xmlns:a16="http://schemas.microsoft.com/office/drawing/2014/main" id="{32B14664-6915-4FCA-82C4-37A510AC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23"/>
              <a:ext cx="1488" cy="1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br>
                <a:rPr lang="es-CO" sz="2626" i="1" dirty="0">
                  <a:latin typeface="Arial" panose="020B0604020202020204" pitchFamily="34" charset="0"/>
                </a:rPr>
              </a:br>
              <a:r>
                <a:rPr lang="es-CO" sz="2626" i="1" dirty="0">
                  <a:latin typeface="Arial" panose="020B0604020202020204" pitchFamily="34" charset="0"/>
                </a:rPr>
                <a:t>Cumplimiento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n-US" sz="2626" i="1" dirty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-Rendimiento académico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-Progreso de los aprendices de inglés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-Suspensiones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-Graduación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–Preparación para la universidades y las carreras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s-CO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-Ausentismo crónico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626" dirty="0">
                <a:latin typeface="Arial" panose="020B0604020202020204" pitchFamily="34" charset="0"/>
              </a:endParaRPr>
            </a:p>
          </p:txBody>
        </p:sp>
      </p:grp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58652A20-A911-45B2-A1AF-A75229B72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16CD470-6FF1-4D6D-A5DD-418F3AA7C9DF}" type="slidenum">
              <a:rPr lang="en-US" altLang="en-US" b="0">
                <a:latin typeface="Arial" panose="020B0604020202020204" pitchFamily="34" charset="0"/>
              </a:rPr>
              <a:pPr/>
              <a:t>38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DF9085-BEA0-47A5-8BF1-863DDB5C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7822B65-6105-48AF-80E2-C635A5E3F4B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4400">
                <a:solidFill>
                  <a:srgbClr val="FFFFFF"/>
                </a:solidFill>
              </a:rPr>
              <a:t>Sistema Estatal de Rendición de Cuentas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105E7B5-C2CD-4134-8364-B386541A43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612256"/>
            <a:ext cx="7200897" cy="326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s-CO" dirty="0"/>
              <a:t>El plan estatal incluye muchos componentes que incluyen una descripción del nuevo sistema de rendición de cuentas, que incluye:</a:t>
            </a:r>
          </a:p>
          <a:p>
            <a:pPr lvl="1">
              <a:defRPr/>
            </a:pPr>
            <a:r>
              <a:rPr lang="es-CO" dirty="0"/>
              <a:t>Puntos de datos para el cumplimiento</a:t>
            </a:r>
          </a:p>
          <a:p>
            <a:pPr lvl="1">
              <a:defRPr/>
            </a:pPr>
            <a:r>
              <a:rPr lang="es-CO" dirty="0"/>
              <a:t>Manera cómo el estado identificará y apoyará a las escuelas con el más bajo desempeño y las escuelas con el más bajo desempeño académico por subgrupo.</a:t>
            </a:r>
          </a:p>
          <a:p>
            <a:pPr marL="342991" lvl="1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578BD7-C64F-45A3-BF1C-917F03B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56326" name="Slide Number Placeholder 1">
            <a:extLst>
              <a:ext uri="{FF2B5EF4-FFF2-40B4-BE49-F238E27FC236}">
                <a16:creationId xmlns:a16="http://schemas.microsoft.com/office/drawing/2014/main" id="{52992EF1-CABE-457F-94E3-6943EF507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D087A160-A530-41FB-9C99-433E43136546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39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DD965-72EC-49CD-9992-D663B02C92E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4400" dirty="0">
                <a:solidFill>
                  <a:srgbClr val="FFFFFF"/>
                </a:solidFill>
              </a:rPr>
              <a:t>Propósito de Título 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BD094E3-1B5B-4073-BB4F-5D618FE342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CO" sz="3200" i="1" dirty="0"/>
              <a:t>“...es para proveerles a todos los niños la oportunidad de recibir una educación justa, equitativa y significativa, de alta calidad, y para cerrar las brechas de rendimiento en la educación.” Ley de Éxito para Todos los Estudiantes (ESSA, por sus siglas en inglés) Título I, Parte A, Sección 1001</a:t>
            </a:r>
          </a:p>
          <a:p>
            <a:endParaRPr lang="en-US" alt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EBDC1-8433-4502-8DCD-EC13B61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9222" name="Slide Number Placeholder 1">
            <a:extLst>
              <a:ext uri="{FF2B5EF4-FFF2-40B4-BE49-F238E27FC236}">
                <a16:creationId xmlns:a16="http://schemas.microsoft.com/office/drawing/2014/main" id="{0CDB8C13-46F6-4FBE-A22C-23FA1640B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D6D559C9-FE73-46A6-80B5-3C4CE3848789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8AF3059-5DAA-4BB5-80E7-44537D3D11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Escolares 2020-2021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E6A1CBE-97FA-48DB-8F2E-F15D695E2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330595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rgbClr val="6600FF"/>
              </a:buClr>
              <a:buNone/>
            </a:pPr>
            <a:r>
              <a:rPr lang="en-US" alt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Insert and discuss school’s data (suspension rate, attendance rate, report card  grades, SBAC data, other data sources such as California Dashboard) here.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normally updates the California Dashboard in November/December, though it may be beneficial to introduce families to the Dashboard. The CDE is reviewing how to address this issue for the 2021 Dashboard. </a:t>
            </a:r>
            <a:r>
              <a:rPr lang="en-US" alt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most recent local data and reviewing prior year dashboard data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alt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assist schools to make connections with the SPSA’s measurable objectives and strategies.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F378E-9355-40B8-8398-487E6FE9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58374" name="Slide Number Placeholder 1">
            <a:extLst>
              <a:ext uri="{FF2B5EF4-FFF2-40B4-BE49-F238E27FC236}">
                <a16:creationId xmlns:a16="http://schemas.microsoft.com/office/drawing/2014/main" id="{BDE72CA1-1D95-4C3E-A15B-57296EEDE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8AAC72C4-766B-4805-A0F6-98B3212F8E6B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40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O">
                <a:solidFill>
                  <a:srgbClr val="00B050"/>
                </a:solidFill>
              </a:rPr>
              <a:t>If identified as CSI, ATSI or TSI, list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853265"/>
          </a:xfrm>
        </p:spPr>
        <p:txBody>
          <a:bodyPr>
            <a:normAutofit/>
          </a:bodyPr>
          <a:lstStyle/>
          <a:p>
            <a:r>
              <a:rPr lang="es-CO"/>
              <a:t>El Tablero de datos escolares de California identifica el progreso de la escuela, así como cómo del Distrito Escolar Unificado de Los Ángeles se está desempeñando en general.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5943600"/>
            <a:ext cx="5104667" cy="279400"/>
          </a:xfrm>
        </p:spPr>
        <p:txBody>
          <a:bodyPr/>
          <a:lstStyle/>
          <a:p>
            <a:r>
              <a:rPr lang="es-CO"/>
              <a:t>Oficina del Jefe de Educación Especial, Equidad y Acceso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078" y="4038579"/>
            <a:ext cx="2265843" cy="8408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F31825-C4DB-4212-B981-5888BC9627CF}"/>
              </a:ext>
            </a:extLst>
          </p:cNvPr>
          <p:cNvSpPr/>
          <p:nvPr/>
        </p:nvSpPr>
        <p:spPr>
          <a:xfrm>
            <a:off x="1371600" y="5083027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i="1" dirty="0"/>
              <a:t>“</a:t>
            </a:r>
            <a:r>
              <a:rPr lang="es-CO" b="1" i="1" dirty="0" err="1"/>
              <a:t>Around</a:t>
            </a:r>
            <a:r>
              <a:rPr lang="es-CO" b="1" i="1" dirty="0"/>
              <a:t> </a:t>
            </a:r>
            <a:r>
              <a:rPr lang="es-CO" b="1" i="1" dirty="0" err="1"/>
              <a:t>the</a:t>
            </a:r>
            <a:r>
              <a:rPr lang="es-CO" b="1" i="1" dirty="0"/>
              <a:t> </a:t>
            </a:r>
            <a:r>
              <a:rPr lang="es-CO" b="1" i="1" dirty="0" err="1"/>
              <a:t>Dashboard</a:t>
            </a:r>
            <a:r>
              <a:rPr lang="es-CO" b="1" i="1" dirty="0"/>
              <a:t> in 90 </a:t>
            </a:r>
            <a:r>
              <a:rPr lang="es-CO" b="1" i="1" dirty="0" err="1"/>
              <a:t>Seconds</a:t>
            </a:r>
            <a:r>
              <a:rPr lang="es-CO" b="1" i="1" dirty="0"/>
              <a:t>” </a:t>
            </a:r>
          </a:p>
          <a:p>
            <a:pPr algn="ctr"/>
            <a:r>
              <a:rPr lang="es-CO" b="1" i="1" dirty="0"/>
              <a:t>(Repaso del tablero en 90 segundos)</a:t>
            </a:r>
            <a:r>
              <a:rPr lang="es-CO" b="1" dirty="0"/>
              <a:t> </a:t>
            </a:r>
          </a:p>
          <a:p>
            <a:pPr algn="ctr"/>
            <a:r>
              <a:rPr lang="es-CO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https://youtu.be/0fuT2MoLpgQ</a:t>
            </a:r>
            <a:r>
              <a:rPr lang="es-CO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0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2" name="Rectangle 19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23" name="Group 19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0424" name="Picture 19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425" name="Rectangle 19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0426" name="Picture 19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33F31FE-C8A6-4767-8BCE-D21F229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CO" sz="2500" b="1"/>
              <a:t>USTEDES SON NUESTROS SOCIOS</a:t>
            </a:r>
            <a:br>
              <a:rPr lang="es-CO" sz="2500"/>
            </a:br>
            <a:endParaRPr lang="es-CO" sz="2500"/>
          </a:p>
        </p:txBody>
      </p:sp>
      <p:sp>
        <p:nvSpPr>
          <p:cNvPr id="60427" name="Rectangle 19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83C199E-11BD-455C-93A2-BBE3ECF45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551" r="19962" b="-2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F5E2-DF94-4F65-AE76-2AB3CB28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O" sz="2000"/>
              <a:t>En LAUSD, las escuelas y las familias están trabajando conjuntamente para asegurarse que todos los estudiantes están listos para ingresar a una universidad o para las carreras. Juntos, podremos preparar a nuestros estudiantes con las destrezas bases necesarias para el siglo 21.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2D6B0-CD4F-4E2C-850E-E767D8D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s-CO" b="0" i="0"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60420" name="Slide Number Placeholder 1">
            <a:extLst>
              <a:ext uri="{FF2B5EF4-FFF2-40B4-BE49-F238E27FC236}">
                <a16:creationId xmlns:a16="http://schemas.microsoft.com/office/drawing/2014/main" id="{93158571-E571-4125-B3C6-AC19A788E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>
              <a:spcAft>
                <a:spcPts val="600"/>
              </a:spcAft>
            </a:pPr>
            <a:fld id="{E247133D-CDFC-4D4C-B474-41AEE9604B3E}" type="slidenum">
              <a:rPr lang="en-US" altLang="en-US" b="0">
                <a:latin typeface="+mn-lt"/>
              </a:rPr>
              <a:pPr defTabSz="914400">
                <a:spcAft>
                  <a:spcPts val="600"/>
                </a:spcAft>
              </a:pPr>
              <a:t>42</a:t>
            </a:fld>
            <a:endParaRPr lang="en-US" altLang="en-US" b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944D10A-6849-4216-A045-3F20738CB9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71551" y="982132"/>
            <a:ext cx="7200897" cy="13038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CB6E6A2-6876-435A-AE06-D1611CF381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318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CO">
                <a:latin typeface="Times New Roman" panose="02020603050405020304" pitchFamily="18" charset="0"/>
                <a:cs typeface="Times New Roman" panose="02020603050405020304" pitchFamily="18" charset="0"/>
              </a:rPr>
              <a:t>	Si tiene aún más dudas acerca del Programa Título I de su escuela, por favor contacte al director o persona asignada.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B0D669-13FA-42B7-9817-D2587258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61446" name="Slide Number Placeholder 1">
            <a:extLst>
              <a:ext uri="{FF2B5EF4-FFF2-40B4-BE49-F238E27FC236}">
                <a16:creationId xmlns:a16="http://schemas.microsoft.com/office/drawing/2014/main" id="{92E4CD23-7A18-451D-BEB8-98E98187A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A159149F-6402-4D25-9AD5-542846B21338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43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CACFB-7397-4A32-9903-731598DE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Programa Título I?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9F59-6327-46B1-A621-E20876B0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6600FF"/>
              </a:buClr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Fondos federales que suplementan al ayudar en atender las necesidades educativas de los estudiantes de bajo rendimiento en escuelas con altos índices de pobreza.</a:t>
            </a:r>
          </a:p>
          <a:p>
            <a:pPr marL="0" indent="0">
              <a:buClr>
                <a:srgbClr val="6600FF"/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6600FF"/>
              </a:buClr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Las escuelas de LAUSD deben de tener una clasificación según el nivel de pobreza de mínimamente 45% para que sean consideradas como escuelas Título I.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ECDBE-EF02-447C-8EF8-015539CC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EE318CC1-5062-4997-8586-DA7FAFFC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1067E548-A7F0-47CF-9742-C97DCD2AA98B}" type="slidenum">
              <a:rPr lang="en-US" altLang="en-US" sz="130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91DFE-D340-49B6-AA13-5BB4A9E7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lo que hacen las escuelas de Título I?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6544-D175-4ED5-99D6-8D60C7D6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3263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dirty="0">
                <a:latin typeface="Times New Roman" pitchFamily="18" charset="0"/>
                <a:cs typeface="Times New Roman" pitchFamily="18" charset="0"/>
              </a:rPr>
              <a:t>Las escuelas bajo el programa Título I prestan servicios suplementarios como Escuela de Ayuda Específica (TAS, por sus siglas en inglés) o por medio de un plan integral para toda la escuela con el modelo de Programa Aplicable a Toda la Escuela (SWP, por sus siglas en inglés).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25008-4E91-48B0-A86F-F5D7BB26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0DAA4BD7-2D41-4E55-908E-6870B8D8A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A093A210-EC76-4F85-9CC6-BCD03C3DF20D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26B54D1-F0F7-44C3-B25F-4894CF050BF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CO" sz="3100" dirty="0">
                <a:solidFill>
                  <a:srgbClr val="FFFFFF"/>
                </a:solidFill>
              </a:rPr>
              <a:t>Clasificación Escolar de Pobreza y Adjudicaciones de Título I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70124D-C254-45EF-8378-E7A87972AB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en-US" i="1" dirty="0"/>
          </a:p>
          <a:p>
            <a:pPr marL="0" indent="0">
              <a:buNone/>
            </a:pPr>
            <a:r>
              <a:rPr lang="en-US" altLang="en-US" sz="3600" i="1" dirty="0">
                <a:solidFill>
                  <a:srgbClr val="FF0000"/>
                </a:solidFill>
              </a:rPr>
              <a:t>Provide and share the school’s 2020-2021 poverty ranking </a:t>
            </a:r>
            <a:r>
              <a:rPr lang="en-US" altLang="en-US" sz="3600" i="1" dirty="0">
                <a:solidFill>
                  <a:srgbClr val="7030A0"/>
                </a:solidFill>
              </a:rPr>
              <a:t>out of XXX Title I schools </a:t>
            </a:r>
            <a:r>
              <a:rPr lang="en-US" altLang="en-US" sz="3600" i="1" dirty="0">
                <a:solidFill>
                  <a:srgbClr val="FF0000"/>
                </a:solidFill>
              </a:rPr>
              <a:t>and 2020-2021 Title I allocation on this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1A5A3A-5DC8-490E-8470-BE9A1CEA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13318" name="Slide Number Placeholder 1">
            <a:extLst>
              <a:ext uri="{FF2B5EF4-FFF2-40B4-BE49-F238E27FC236}">
                <a16:creationId xmlns:a16="http://schemas.microsoft.com/office/drawing/2014/main" id="{DB996626-2D99-4BA2-B86E-A3854FD67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FBC51F0C-D27A-4306-8C3B-9AD19C50B334}" type="slidenum">
              <a:rPr lang="en-US" alt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alt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45CDDAB-9354-4E45-B11E-7E0E0F2376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315" y="796374"/>
            <a:ext cx="7937369" cy="8800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CO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¿Quién recibe servicios de Título I?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4CB43A2-8BE8-4DD7-A8C9-CB90DDC48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612256"/>
            <a:ext cx="7200897" cy="3263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Aunque las escuelas son elegibles para fondos de Título I basado en el porcentaje de estudiantes que viven en un nivel de pobreza, el proceso de la selección para proveer servicios Título I a los estudiantes no se basa en bajos ingresos.  </a:t>
            </a:r>
          </a:p>
          <a:p>
            <a:pPr eaLnBrk="1" hangingPunct="1"/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basa totalmente en el </a:t>
            </a:r>
            <a:r>
              <a:rPr lang="es-CO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académico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BA29FC-829C-4C08-956F-FAF7DE69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Oficina del Jefe de Educación Especial, Equidad y Acceso</a:t>
            </a: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64E28687-6C2F-44D1-A99F-D9FB3464E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ts val="600"/>
              </a:spcAft>
            </a:pPr>
            <a:fld id="{CF9FF7F9-2412-47E2-A6FF-16EE7A756D8A}" type="slidenum">
              <a:rPr lang="en-US" altLang="en-US" b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010935C-9264-4F3D-B05E-10ECAF21F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15" y="796374"/>
            <a:ext cx="7937369" cy="8800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CO" sz="36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¿Qué son los fondos suplementarios?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9270DBC-2935-43B3-BF40-FD544FA3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612256"/>
            <a:ext cx="7200897" cy="3263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fondos federales Título I Parte A son suplementarios a:</a:t>
            </a:r>
          </a:p>
          <a:p>
            <a:pPr marL="257244" indent="-257244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Fondos estatales (Fórmula Local de Financiación de Control/fondos generales) que la escuela recibe para que proporcione un programa educativo a todos los estudiantes; y</a:t>
            </a:r>
          </a:p>
          <a:p>
            <a:pPr marL="257244" indent="-257244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servicios requeridos bajo ley para todos los aprendices de inglés y los niños con discapacidades.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68D836-2546-425F-86B6-BD7898CC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5969000"/>
            <a:ext cx="547942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CO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Oficina del Jefe de Educación Especial, Equidad y Acceso</a:t>
            </a:r>
          </a:p>
        </p:txBody>
      </p:sp>
      <p:sp>
        <p:nvSpPr>
          <p:cNvPr id="15364" name="Slide Number Placeholder 1">
            <a:extLst>
              <a:ext uri="{FF2B5EF4-FFF2-40B4-BE49-F238E27FC236}">
                <a16:creationId xmlns:a16="http://schemas.microsoft.com/office/drawing/2014/main" id="{36E706CA-6ABD-41E6-8EA6-601DC272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10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91BCFED-BD6C-4F2A-A67F-5D01AF666498}" type="slidenum">
              <a:rPr lang="en-US" alt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3A41B4D5BEA428A5BA37A4FBB68BC" ma:contentTypeVersion="13" ma:contentTypeDescription="Create a new document." ma:contentTypeScope="" ma:versionID="8135fad6022001cbd198fd93a0568636">
  <xsd:schema xmlns:xsd="http://www.w3.org/2001/XMLSchema" xmlns:xs="http://www.w3.org/2001/XMLSchema" xmlns:p="http://schemas.microsoft.com/office/2006/metadata/properties" xmlns:ns3="55e5b6ee-0b0b-4893-ab0d-e8f204e53419" xmlns:ns4="c25cba43-914c-4ade-a6ba-b01d1106d0e1" targetNamespace="http://schemas.microsoft.com/office/2006/metadata/properties" ma:root="true" ma:fieldsID="baa21d7481dd3ccb580294c3be448b04" ns3:_="" ns4:_="">
    <xsd:import namespace="55e5b6ee-0b0b-4893-ab0d-e8f204e53419"/>
    <xsd:import namespace="c25cba43-914c-4ade-a6ba-b01d1106d0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5b6ee-0b0b-4893-ab0d-e8f204e53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cba43-914c-4ade-a6ba-b01d1106d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248FB-2040-4308-92C7-DD6777F84C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121CD-E663-42B1-9940-D7F6E75956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5657BB-EFB0-4DEE-A0BA-082F0A292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5b6ee-0b0b-4893-ab0d-e8f204e53419"/>
    <ds:schemaRef ds:uri="c25cba43-914c-4ade-a6ba-b01d1106d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3348</Words>
  <Application>Microsoft Macintosh PowerPoint</Application>
  <PresentationFormat>On-screen Show (4:3)</PresentationFormat>
  <Paragraphs>326</Paragraphs>
  <Slides>43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Corbel</vt:lpstr>
      <vt:lpstr>Garamond</vt:lpstr>
      <vt:lpstr>Times New Roman</vt:lpstr>
      <vt:lpstr>Wingdings</vt:lpstr>
      <vt:lpstr>Organic</vt:lpstr>
      <vt:lpstr>Document</vt:lpstr>
      <vt:lpstr>PowerPoint Presentation</vt:lpstr>
      <vt:lpstr>Reunión Anual de Título I</vt:lpstr>
      <vt:lpstr>Propósito del Repaso General</vt:lpstr>
      <vt:lpstr>Propósito de Título I</vt:lpstr>
      <vt:lpstr>¿Qué es el Programa Título I?</vt:lpstr>
      <vt:lpstr>¿Qué es lo que hacen las escuelas de Título I?</vt:lpstr>
      <vt:lpstr>Clasificación Escolar de Pobreza y Adjudicaciones de Título I </vt:lpstr>
      <vt:lpstr>¿Quién recibe servicios de Título I?</vt:lpstr>
      <vt:lpstr>PowerPoint Presentation</vt:lpstr>
      <vt:lpstr>PowerPoint Presentation</vt:lpstr>
      <vt:lpstr>PowerPoint Presentation</vt:lpstr>
      <vt:lpstr>Programas para Toda la Escuela (SWP)</vt:lpstr>
      <vt:lpstr>PowerPoint Presentation</vt:lpstr>
      <vt:lpstr>PowerPoint Presentation</vt:lpstr>
      <vt:lpstr>PowerPoint Presentation</vt:lpstr>
      <vt:lpstr>Consejo Escolar (SSC, por sus siglas en inglés) </vt:lpstr>
      <vt:lpstr>Plan Escolar para el Rendimiento Académico Estudiantil (SPSA)</vt:lpstr>
      <vt:lpstr>Plan Escolar para el  Rendimiento Académico Estudiantil (SPSA)</vt:lpstr>
      <vt:lpstr>PowerPoint Presentation</vt:lpstr>
      <vt:lpstr>Adjudicaciones y Gastos Escolares Título I para el Año Escolar 2020-2021</vt:lpstr>
      <vt:lpstr>PowerPoint Presentation</vt:lpstr>
      <vt:lpstr>¿Qué es la involucración de los padres y las familias?</vt:lpstr>
      <vt:lpstr>¿Qué es la involucración de los padres y las familias?</vt:lpstr>
      <vt:lpstr>Política del Distrito para la Involucración de los Padres y la Familia</vt:lpstr>
      <vt:lpstr>Política del Distrito para la Involucración de los Padres y la Familia</vt:lpstr>
      <vt:lpstr>PowerPoint Presentation</vt:lpstr>
      <vt:lpstr>Política Escolar para la Participación de los Padres y la Familia</vt:lpstr>
      <vt:lpstr>Actividades Requeridas a Nivel Escolar</vt:lpstr>
      <vt:lpstr>Apartado requerido para la involucración de los padres y las familias (Código de Programa 7E046)</vt:lpstr>
      <vt:lpstr>Actividades Escolares para la Involucración de los Padres y la Familia para el 2020-2021</vt:lpstr>
      <vt:lpstr>El Derecho a Saber de los Padres</vt:lpstr>
      <vt:lpstr>PowerPoint Presentation</vt:lpstr>
      <vt:lpstr>Poblaciones estudiantiles específicas</vt:lpstr>
      <vt:lpstr>Fondos 2020-21 para las poblaciones estudiantiles específicas en las escuelas</vt:lpstr>
      <vt:lpstr>PowerPoint Presentation</vt:lpstr>
      <vt:lpstr>Cualificaciones de los Maestros</vt:lpstr>
      <vt:lpstr>Cualificaciones de Asistentes de Maestros</vt:lpstr>
      <vt:lpstr>PowerPoint Presentation</vt:lpstr>
      <vt:lpstr>Sistema Estatal de Rendición de Cuentas</vt:lpstr>
      <vt:lpstr>Datos Escolares 2020-2021</vt:lpstr>
      <vt:lpstr>If identified as CSI, ATSI or TSI, list here</vt:lpstr>
      <vt:lpstr>USTEDES SON NUESTROS SOCIOS 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Cervantes, Gerardo</dc:creator>
  <cp:lastModifiedBy>Camp, Morena</cp:lastModifiedBy>
  <cp:revision>2</cp:revision>
  <dcterms:created xsi:type="dcterms:W3CDTF">2020-08-16T23:07:25Z</dcterms:created>
  <dcterms:modified xsi:type="dcterms:W3CDTF">2020-10-16T14:34:01Z</dcterms:modified>
</cp:coreProperties>
</file>